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2"/>
  </p:notesMasterIdLst>
  <p:sldIdLst>
    <p:sldId id="439" r:id="rId2"/>
    <p:sldId id="430" r:id="rId3"/>
    <p:sldId id="434" r:id="rId4"/>
    <p:sldId id="437" r:id="rId5"/>
    <p:sldId id="438" r:id="rId6"/>
    <p:sldId id="435" r:id="rId7"/>
    <p:sldId id="436" r:id="rId8"/>
    <p:sldId id="274" r:id="rId9"/>
    <p:sldId id="440" r:id="rId10"/>
    <p:sldId id="441" r:id="rId11"/>
    <p:sldId id="442" r:id="rId12"/>
    <p:sldId id="443" r:id="rId13"/>
    <p:sldId id="444" r:id="rId14"/>
    <p:sldId id="445" r:id="rId15"/>
    <p:sldId id="446" r:id="rId16"/>
    <p:sldId id="447" r:id="rId17"/>
    <p:sldId id="453" r:id="rId18"/>
    <p:sldId id="455" r:id="rId19"/>
    <p:sldId id="456" r:id="rId20"/>
    <p:sldId id="457" r:id="rId21"/>
    <p:sldId id="458" r:id="rId22"/>
    <p:sldId id="459" r:id="rId23"/>
    <p:sldId id="449" r:id="rId24"/>
    <p:sldId id="460" r:id="rId25"/>
    <p:sldId id="461" r:id="rId26"/>
    <p:sldId id="462" r:id="rId27"/>
    <p:sldId id="465" r:id="rId28"/>
    <p:sldId id="466" r:id="rId29"/>
    <p:sldId id="468" r:id="rId30"/>
    <p:sldId id="467" r:id="rId31"/>
    <p:sldId id="469" r:id="rId32"/>
    <p:sldId id="470" r:id="rId33"/>
    <p:sldId id="471" r:id="rId34"/>
    <p:sldId id="472" r:id="rId35"/>
    <p:sldId id="450" r:id="rId36"/>
    <p:sldId id="473" r:id="rId37"/>
    <p:sldId id="474" r:id="rId38"/>
    <p:sldId id="451" r:id="rId39"/>
    <p:sldId id="483" r:id="rId40"/>
    <p:sldId id="484" r:id="rId41"/>
    <p:sldId id="485" r:id="rId42"/>
    <p:sldId id="448" r:id="rId43"/>
    <p:sldId id="487" r:id="rId44"/>
    <p:sldId id="488" r:id="rId45"/>
    <p:sldId id="489" r:id="rId46"/>
    <p:sldId id="493" r:id="rId47"/>
    <p:sldId id="490" r:id="rId48"/>
    <p:sldId id="491" r:id="rId49"/>
    <p:sldId id="492" r:id="rId50"/>
    <p:sldId id="494" r:id="rId51"/>
    <p:sldId id="495" r:id="rId52"/>
    <p:sldId id="497" r:id="rId53"/>
    <p:sldId id="496" r:id="rId54"/>
    <p:sldId id="498" r:id="rId55"/>
    <p:sldId id="500" r:id="rId56"/>
    <p:sldId id="499" r:id="rId57"/>
    <p:sldId id="514" r:id="rId58"/>
    <p:sldId id="432" r:id="rId59"/>
    <p:sldId id="478" r:id="rId60"/>
    <p:sldId id="479" r:id="rId61"/>
    <p:sldId id="480" r:id="rId62"/>
    <p:sldId id="475" r:id="rId63"/>
    <p:sldId id="476" r:id="rId64"/>
    <p:sldId id="482" r:id="rId65"/>
    <p:sldId id="501" r:id="rId66"/>
    <p:sldId id="502" r:id="rId67"/>
    <p:sldId id="503" r:id="rId68"/>
    <p:sldId id="504" r:id="rId69"/>
    <p:sldId id="505" r:id="rId70"/>
    <p:sldId id="506" r:id="rId71"/>
    <p:sldId id="508" r:id="rId72"/>
    <p:sldId id="507" r:id="rId73"/>
    <p:sldId id="509" r:id="rId74"/>
    <p:sldId id="510" r:id="rId75"/>
    <p:sldId id="511" r:id="rId76"/>
    <p:sldId id="512" r:id="rId77"/>
    <p:sldId id="513" r:id="rId78"/>
    <p:sldId id="429" r:id="rId79"/>
    <p:sldId id="273" r:id="rId80"/>
    <p:sldId id="272" r:id="rId81"/>
  </p:sldIdLst>
  <p:sldSz cx="24382413" cy="13716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66" userDrawn="1">
          <p15:clr>
            <a:srgbClr val="A4A3A4"/>
          </p15:clr>
        </p15:guide>
        <p15:guide id="3" pos="13123" userDrawn="1">
          <p15:clr>
            <a:srgbClr val="A4A3A4"/>
          </p15:clr>
        </p15:guide>
        <p15:guide id="4" orient="horz" pos="7813" userDrawn="1">
          <p15:clr>
            <a:srgbClr val="A4A3A4"/>
          </p15:clr>
        </p15:guide>
        <p15:guide id="6" pos="12533" userDrawn="1">
          <p15:clr>
            <a:srgbClr val="A4A3A4"/>
          </p15:clr>
        </p15:guide>
        <p15:guide id="7" orient="horz" pos="1871" userDrawn="1">
          <p15:clr>
            <a:srgbClr val="A4A3A4"/>
          </p15:clr>
        </p15:guide>
        <p15:guide id="8" orient="horz" pos="2415" userDrawn="1">
          <p15:clr>
            <a:srgbClr val="A4A3A4"/>
          </p15:clr>
        </p15:guide>
        <p15:guide id="9" pos="1511" userDrawn="1">
          <p15:clr>
            <a:srgbClr val="A4A3A4"/>
          </p15:clr>
        </p15:guide>
        <p15:guide id="10" orient="horz" pos="918" userDrawn="1">
          <p15:clr>
            <a:srgbClr val="A4A3A4"/>
          </p15:clr>
        </p15:guide>
        <p15:guide id="11" pos="3733" userDrawn="1">
          <p15:clr>
            <a:srgbClr val="A4A3A4"/>
          </p15:clr>
        </p15:guide>
        <p15:guide id="12" pos="115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 대호" initials="권대" lastIdx="12" clrIdx="0">
    <p:extLst>
      <p:ext uri="{19B8F6BF-5375-455C-9EA6-DF929625EA0E}">
        <p15:presenceInfo xmlns:p15="http://schemas.microsoft.com/office/powerpoint/2012/main" userId="c36001907e564bc3" providerId="Windows Live"/>
      </p:ext>
    </p:extLst>
  </p:cmAuthor>
  <p:cmAuthor id="2" name="jbpark0614@gmail.com" initials="j" lastIdx="1" clrIdx="1">
    <p:extLst>
      <p:ext uri="{19B8F6BF-5375-455C-9EA6-DF929625EA0E}">
        <p15:presenceInfo xmlns:p15="http://schemas.microsoft.com/office/powerpoint/2012/main" userId="199140777f9eea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85F"/>
    <a:srgbClr val="ED234B"/>
    <a:srgbClr val="EDEBEE"/>
    <a:srgbClr val="7391FF"/>
    <a:srgbClr val="C8D7FF"/>
    <a:srgbClr val="19326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A094D-EC7E-EF48-B586-0DDAFDF80699}" v="56" dt="2021-07-14T11:20:03.99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7"/>
    <p:restoredTop sz="94810"/>
  </p:normalViewPr>
  <p:slideViewPr>
    <p:cSldViewPr snapToGrid="0">
      <p:cViewPr varScale="1">
        <p:scale>
          <a:sx n="39" d="100"/>
          <a:sy n="39" d="100"/>
        </p:scale>
        <p:origin x="184" y="2520"/>
      </p:cViewPr>
      <p:guideLst>
        <p:guide pos="966"/>
        <p:guide pos="13123"/>
        <p:guide orient="horz" pos="7813"/>
        <p:guide pos="12533"/>
        <p:guide orient="horz" pos="1871"/>
        <p:guide orient="horz" pos="2415"/>
        <p:guide pos="1511"/>
        <p:guide orient="horz" pos="918"/>
        <p:guide pos="3733"/>
        <p:guide pos="115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권 대호" userId="c36001907e564bc3" providerId="LiveId" clId="{476A094D-EC7E-EF48-B586-0DDAFDF80699}"/>
    <pc:docChg chg="undo custSel modSld">
      <pc:chgData name="권 대호" userId="c36001907e564bc3" providerId="LiveId" clId="{476A094D-EC7E-EF48-B586-0DDAFDF80699}" dt="2021-07-14T11:20:03.993" v="55"/>
      <pc:docMkLst>
        <pc:docMk/>
      </pc:docMkLst>
      <pc:sldChg chg="modSp mod">
        <pc:chgData name="권 대호" userId="c36001907e564bc3" providerId="LiveId" clId="{476A094D-EC7E-EF48-B586-0DDAFDF80699}" dt="2021-07-14T06:23:13.110" v="0" actId="14100"/>
        <pc:sldMkLst>
          <pc:docMk/>
          <pc:sldMk cId="330360011" sldId="434"/>
        </pc:sldMkLst>
        <pc:picChg chg="mod">
          <ac:chgData name="권 대호" userId="c36001907e564bc3" providerId="LiveId" clId="{476A094D-EC7E-EF48-B586-0DDAFDF80699}" dt="2021-07-14T06:23:13.110" v="0" actId="14100"/>
          <ac:picMkLst>
            <pc:docMk/>
            <pc:sldMk cId="330360011" sldId="434"/>
            <ac:picMk id="40" creationId="{5EA86A0D-2EB1-384A-9FF4-6D7557A28105}"/>
          </ac:picMkLst>
        </pc:picChg>
      </pc:sldChg>
      <pc:sldChg chg="addCm modCm">
        <pc:chgData name="권 대호" userId="c36001907e564bc3" providerId="LiveId" clId="{476A094D-EC7E-EF48-B586-0DDAFDF80699}" dt="2021-07-14T10:57:52.785" v="3" actId="5900"/>
        <pc:sldMkLst>
          <pc:docMk/>
          <pc:sldMk cId="2141265130" sldId="443"/>
        </pc:sldMkLst>
      </pc:sldChg>
      <pc:sldChg chg="addCm modCm">
        <pc:chgData name="권 대호" userId="c36001907e564bc3" providerId="LiveId" clId="{476A094D-EC7E-EF48-B586-0DDAFDF80699}" dt="2021-07-14T11:02:13.445" v="11"/>
        <pc:sldMkLst>
          <pc:docMk/>
          <pc:sldMk cId="583198813" sldId="444"/>
        </pc:sldMkLst>
      </pc:sldChg>
      <pc:sldChg chg="modSp mod addCm modCm">
        <pc:chgData name="권 대호" userId="c36001907e564bc3" providerId="LiveId" clId="{476A094D-EC7E-EF48-B586-0DDAFDF80699}" dt="2021-07-14T11:03:17.060" v="22" actId="20577"/>
        <pc:sldMkLst>
          <pc:docMk/>
          <pc:sldMk cId="1610156123" sldId="445"/>
        </pc:sldMkLst>
        <pc:spChg chg="mod">
          <ac:chgData name="권 대호" userId="c36001907e564bc3" providerId="LiveId" clId="{476A094D-EC7E-EF48-B586-0DDAFDF80699}" dt="2021-07-14T11:03:17.060" v="22" actId="20577"/>
          <ac:spMkLst>
            <pc:docMk/>
            <pc:sldMk cId="1610156123" sldId="445"/>
            <ac:spMk id="6" creationId="{81934BB2-A4D8-E840-8679-3D3AF47DD4C2}"/>
          </ac:spMkLst>
        </pc:spChg>
      </pc:sldChg>
      <pc:sldChg chg="addCm modCm">
        <pc:chgData name="권 대호" userId="c36001907e564bc3" providerId="LiveId" clId="{476A094D-EC7E-EF48-B586-0DDAFDF80699}" dt="2021-07-14T11:13:59.935" v="29" actId="1589"/>
        <pc:sldMkLst>
          <pc:docMk/>
          <pc:sldMk cId="1004337375" sldId="455"/>
        </pc:sldMkLst>
      </pc:sldChg>
      <pc:sldChg chg="addCm modCm">
        <pc:chgData name="권 대호" userId="c36001907e564bc3" providerId="LiveId" clId="{476A094D-EC7E-EF48-B586-0DDAFDF80699}" dt="2021-07-14T11:14:48.688" v="32"/>
        <pc:sldMkLst>
          <pc:docMk/>
          <pc:sldMk cId="839851134" sldId="457"/>
        </pc:sldMkLst>
      </pc:sldChg>
      <pc:sldChg chg="modSp addCm modCm">
        <pc:chgData name="권 대호" userId="c36001907e564bc3" providerId="LiveId" clId="{476A094D-EC7E-EF48-B586-0DDAFDF80699}" dt="2021-07-14T11:20:03.993" v="55"/>
        <pc:sldMkLst>
          <pc:docMk/>
          <pc:sldMk cId="1909982018" sldId="458"/>
        </pc:sldMkLst>
        <pc:spChg chg="mod">
          <ac:chgData name="권 대호" userId="c36001907e564bc3" providerId="LiveId" clId="{476A094D-EC7E-EF48-B586-0DDAFDF80699}" dt="2021-07-14T11:15:59.253" v="36" actId="20578"/>
          <ac:spMkLst>
            <pc:docMk/>
            <pc:sldMk cId="1909982018" sldId="458"/>
            <ac:spMk id="2" creationId="{E41F5148-ABE4-7C46-9EF1-AA7366F7650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DE991-7A49-904E-BA36-3E5C721CA6C9}" type="datetimeFigureOut">
              <a:rPr kumimoji="1" lang="ko-Kore-KR" altLang="en-US" smtClean="0"/>
              <a:t>2021. 7. 20.</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D8343-E445-374C-BDF8-84DEE5560B88}" type="slidenum">
              <a:rPr kumimoji="1" lang="ko-Kore-KR" altLang="en-US" smtClean="0"/>
              <a:t>‹#›</a:t>
            </a:fld>
            <a:endParaRPr kumimoji="1" lang="ko-Kore-KR" altLang="en-US"/>
          </a:p>
        </p:txBody>
      </p:sp>
    </p:spTree>
    <p:extLst>
      <p:ext uri="{BB962C8B-B14F-4D97-AF65-F5344CB8AC3E}">
        <p14:creationId xmlns:p14="http://schemas.microsoft.com/office/powerpoint/2010/main" val="19143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a:t>
            </a:fld>
            <a:endParaRPr kumimoji="1" lang="ko-Kore-KR" altLang="en-US"/>
          </a:p>
        </p:txBody>
      </p:sp>
    </p:spTree>
    <p:extLst>
      <p:ext uri="{BB962C8B-B14F-4D97-AF65-F5344CB8AC3E}">
        <p14:creationId xmlns:p14="http://schemas.microsoft.com/office/powerpoint/2010/main" val="332724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a:t>
            </a:fld>
            <a:endParaRPr kumimoji="1" lang="ko-Kore-KR" altLang="en-US"/>
          </a:p>
        </p:txBody>
      </p:sp>
    </p:spTree>
    <p:extLst>
      <p:ext uri="{BB962C8B-B14F-4D97-AF65-F5344CB8AC3E}">
        <p14:creationId xmlns:p14="http://schemas.microsoft.com/office/powerpoint/2010/main" val="95991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13</a:t>
            </a:fld>
            <a:endParaRPr kumimoji="1" lang="ko-Kore-KR" altLang="en-US"/>
          </a:p>
        </p:txBody>
      </p:sp>
    </p:spTree>
    <p:extLst>
      <p:ext uri="{BB962C8B-B14F-4D97-AF65-F5344CB8AC3E}">
        <p14:creationId xmlns:p14="http://schemas.microsoft.com/office/powerpoint/2010/main" val="130965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14</a:t>
            </a:fld>
            <a:endParaRPr kumimoji="1" lang="ko-Kore-KR" altLang="en-US"/>
          </a:p>
        </p:txBody>
      </p:sp>
    </p:spTree>
    <p:extLst>
      <p:ext uri="{BB962C8B-B14F-4D97-AF65-F5344CB8AC3E}">
        <p14:creationId xmlns:p14="http://schemas.microsoft.com/office/powerpoint/2010/main" val="111709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15</a:t>
            </a:fld>
            <a:endParaRPr kumimoji="1" lang="ko-Kore-KR" altLang="en-US"/>
          </a:p>
        </p:txBody>
      </p:sp>
    </p:spTree>
    <p:extLst>
      <p:ext uri="{BB962C8B-B14F-4D97-AF65-F5344CB8AC3E}">
        <p14:creationId xmlns:p14="http://schemas.microsoft.com/office/powerpoint/2010/main" val="215924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16</a:t>
            </a:fld>
            <a:endParaRPr kumimoji="1" lang="ko-Kore-KR" altLang="en-US"/>
          </a:p>
        </p:txBody>
      </p:sp>
    </p:spTree>
    <p:extLst>
      <p:ext uri="{BB962C8B-B14F-4D97-AF65-F5344CB8AC3E}">
        <p14:creationId xmlns:p14="http://schemas.microsoft.com/office/powerpoint/2010/main" val="400954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17</a:t>
            </a:fld>
            <a:endParaRPr kumimoji="1" lang="ko-Kore-KR" altLang="en-US"/>
          </a:p>
        </p:txBody>
      </p:sp>
    </p:spTree>
    <p:extLst>
      <p:ext uri="{BB962C8B-B14F-4D97-AF65-F5344CB8AC3E}">
        <p14:creationId xmlns:p14="http://schemas.microsoft.com/office/powerpoint/2010/main" val="3178899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18</a:t>
            </a:fld>
            <a:endParaRPr kumimoji="1" lang="ko-Kore-KR" altLang="en-US"/>
          </a:p>
        </p:txBody>
      </p:sp>
    </p:spTree>
    <p:extLst>
      <p:ext uri="{BB962C8B-B14F-4D97-AF65-F5344CB8AC3E}">
        <p14:creationId xmlns:p14="http://schemas.microsoft.com/office/powerpoint/2010/main" val="403903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19</a:t>
            </a:fld>
            <a:endParaRPr kumimoji="1" lang="ko-Kore-KR" altLang="en-US"/>
          </a:p>
        </p:txBody>
      </p:sp>
    </p:spTree>
    <p:extLst>
      <p:ext uri="{BB962C8B-B14F-4D97-AF65-F5344CB8AC3E}">
        <p14:creationId xmlns:p14="http://schemas.microsoft.com/office/powerpoint/2010/main" val="2627796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20</a:t>
            </a:fld>
            <a:endParaRPr kumimoji="1" lang="ko-Kore-KR" altLang="en-US"/>
          </a:p>
        </p:txBody>
      </p:sp>
    </p:spTree>
    <p:extLst>
      <p:ext uri="{BB962C8B-B14F-4D97-AF65-F5344CB8AC3E}">
        <p14:creationId xmlns:p14="http://schemas.microsoft.com/office/powerpoint/2010/main" val="1743970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21</a:t>
            </a:fld>
            <a:endParaRPr kumimoji="1" lang="ko-Kore-KR" altLang="en-US"/>
          </a:p>
        </p:txBody>
      </p:sp>
    </p:spTree>
    <p:extLst>
      <p:ext uri="{BB962C8B-B14F-4D97-AF65-F5344CB8AC3E}">
        <p14:creationId xmlns:p14="http://schemas.microsoft.com/office/powerpoint/2010/main" val="138069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a:t>
            </a:fld>
            <a:endParaRPr kumimoji="1" lang="ko-Kore-KR" altLang="en-US"/>
          </a:p>
        </p:txBody>
      </p:sp>
    </p:spTree>
    <p:extLst>
      <p:ext uri="{BB962C8B-B14F-4D97-AF65-F5344CB8AC3E}">
        <p14:creationId xmlns:p14="http://schemas.microsoft.com/office/powerpoint/2010/main" val="1995028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22</a:t>
            </a:fld>
            <a:endParaRPr kumimoji="1" lang="ko-Kore-KR" altLang="en-US"/>
          </a:p>
        </p:txBody>
      </p:sp>
    </p:spTree>
    <p:extLst>
      <p:ext uri="{BB962C8B-B14F-4D97-AF65-F5344CB8AC3E}">
        <p14:creationId xmlns:p14="http://schemas.microsoft.com/office/powerpoint/2010/main" val="251670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24</a:t>
            </a:fld>
            <a:endParaRPr kumimoji="1" lang="ko-Kore-KR" altLang="en-US"/>
          </a:p>
        </p:txBody>
      </p:sp>
    </p:spTree>
    <p:extLst>
      <p:ext uri="{BB962C8B-B14F-4D97-AF65-F5344CB8AC3E}">
        <p14:creationId xmlns:p14="http://schemas.microsoft.com/office/powerpoint/2010/main" val="67843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25</a:t>
            </a:fld>
            <a:endParaRPr kumimoji="1" lang="ko-Kore-KR" altLang="en-US"/>
          </a:p>
        </p:txBody>
      </p:sp>
    </p:spTree>
    <p:extLst>
      <p:ext uri="{BB962C8B-B14F-4D97-AF65-F5344CB8AC3E}">
        <p14:creationId xmlns:p14="http://schemas.microsoft.com/office/powerpoint/2010/main" val="359630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26</a:t>
            </a:fld>
            <a:endParaRPr kumimoji="1" lang="ko-Kore-KR" altLang="en-US"/>
          </a:p>
        </p:txBody>
      </p:sp>
    </p:spTree>
    <p:extLst>
      <p:ext uri="{BB962C8B-B14F-4D97-AF65-F5344CB8AC3E}">
        <p14:creationId xmlns:p14="http://schemas.microsoft.com/office/powerpoint/2010/main" val="3101198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27</a:t>
            </a:fld>
            <a:endParaRPr kumimoji="1" lang="ko-Kore-KR" altLang="en-US"/>
          </a:p>
        </p:txBody>
      </p:sp>
    </p:spTree>
    <p:extLst>
      <p:ext uri="{BB962C8B-B14F-4D97-AF65-F5344CB8AC3E}">
        <p14:creationId xmlns:p14="http://schemas.microsoft.com/office/powerpoint/2010/main" val="27843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28</a:t>
            </a:fld>
            <a:endParaRPr kumimoji="1" lang="ko-Kore-KR" altLang="en-US"/>
          </a:p>
        </p:txBody>
      </p:sp>
    </p:spTree>
    <p:extLst>
      <p:ext uri="{BB962C8B-B14F-4D97-AF65-F5344CB8AC3E}">
        <p14:creationId xmlns:p14="http://schemas.microsoft.com/office/powerpoint/2010/main" val="3435451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29</a:t>
            </a:fld>
            <a:endParaRPr kumimoji="1" lang="ko-Kore-KR" altLang="en-US"/>
          </a:p>
        </p:txBody>
      </p:sp>
    </p:spTree>
    <p:extLst>
      <p:ext uri="{BB962C8B-B14F-4D97-AF65-F5344CB8AC3E}">
        <p14:creationId xmlns:p14="http://schemas.microsoft.com/office/powerpoint/2010/main" val="772832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30</a:t>
            </a:fld>
            <a:endParaRPr kumimoji="1" lang="ko-Kore-KR" altLang="en-US"/>
          </a:p>
        </p:txBody>
      </p:sp>
    </p:spTree>
    <p:extLst>
      <p:ext uri="{BB962C8B-B14F-4D97-AF65-F5344CB8AC3E}">
        <p14:creationId xmlns:p14="http://schemas.microsoft.com/office/powerpoint/2010/main" val="1723349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31</a:t>
            </a:fld>
            <a:endParaRPr kumimoji="1" lang="ko-Kore-KR" altLang="en-US"/>
          </a:p>
        </p:txBody>
      </p:sp>
    </p:spTree>
    <p:extLst>
      <p:ext uri="{BB962C8B-B14F-4D97-AF65-F5344CB8AC3E}">
        <p14:creationId xmlns:p14="http://schemas.microsoft.com/office/powerpoint/2010/main" val="390652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32</a:t>
            </a:fld>
            <a:endParaRPr kumimoji="1" lang="ko-Kore-KR" altLang="en-US"/>
          </a:p>
        </p:txBody>
      </p:sp>
    </p:spTree>
    <p:extLst>
      <p:ext uri="{BB962C8B-B14F-4D97-AF65-F5344CB8AC3E}">
        <p14:creationId xmlns:p14="http://schemas.microsoft.com/office/powerpoint/2010/main" val="203853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a:t>
            </a:fld>
            <a:endParaRPr kumimoji="1" lang="ko-Kore-KR" altLang="en-US"/>
          </a:p>
        </p:txBody>
      </p:sp>
    </p:spTree>
    <p:extLst>
      <p:ext uri="{BB962C8B-B14F-4D97-AF65-F5344CB8AC3E}">
        <p14:creationId xmlns:p14="http://schemas.microsoft.com/office/powerpoint/2010/main" val="1081979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33</a:t>
            </a:fld>
            <a:endParaRPr kumimoji="1" lang="ko-Kore-KR" altLang="en-US"/>
          </a:p>
        </p:txBody>
      </p:sp>
    </p:spTree>
    <p:extLst>
      <p:ext uri="{BB962C8B-B14F-4D97-AF65-F5344CB8AC3E}">
        <p14:creationId xmlns:p14="http://schemas.microsoft.com/office/powerpoint/2010/main" val="81140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34</a:t>
            </a:fld>
            <a:endParaRPr kumimoji="1" lang="ko-Kore-KR" altLang="en-US"/>
          </a:p>
        </p:txBody>
      </p:sp>
    </p:spTree>
    <p:extLst>
      <p:ext uri="{BB962C8B-B14F-4D97-AF65-F5344CB8AC3E}">
        <p14:creationId xmlns:p14="http://schemas.microsoft.com/office/powerpoint/2010/main" val="154710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35</a:t>
            </a:fld>
            <a:endParaRPr kumimoji="1" lang="ko-Kore-KR" altLang="en-US"/>
          </a:p>
        </p:txBody>
      </p:sp>
    </p:spTree>
    <p:extLst>
      <p:ext uri="{BB962C8B-B14F-4D97-AF65-F5344CB8AC3E}">
        <p14:creationId xmlns:p14="http://schemas.microsoft.com/office/powerpoint/2010/main" val="1129499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36</a:t>
            </a:fld>
            <a:endParaRPr kumimoji="1" lang="ko-Kore-KR" altLang="en-US"/>
          </a:p>
        </p:txBody>
      </p:sp>
    </p:spTree>
    <p:extLst>
      <p:ext uri="{BB962C8B-B14F-4D97-AF65-F5344CB8AC3E}">
        <p14:creationId xmlns:p14="http://schemas.microsoft.com/office/powerpoint/2010/main" val="3592770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37</a:t>
            </a:fld>
            <a:endParaRPr kumimoji="1" lang="ko-Kore-KR" altLang="en-US"/>
          </a:p>
        </p:txBody>
      </p:sp>
    </p:spTree>
    <p:extLst>
      <p:ext uri="{BB962C8B-B14F-4D97-AF65-F5344CB8AC3E}">
        <p14:creationId xmlns:p14="http://schemas.microsoft.com/office/powerpoint/2010/main" val="2312706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38</a:t>
            </a:fld>
            <a:endParaRPr kumimoji="1" lang="ko-Kore-KR" altLang="en-US"/>
          </a:p>
        </p:txBody>
      </p:sp>
    </p:spTree>
    <p:extLst>
      <p:ext uri="{BB962C8B-B14F-4D97-AF65-F5344CB8AC3E}">
        <p14:creationId xmlns:p14="http://schemas.microsoft.com/office/powerpoint/2010/main" val="1863039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39</a:t>
            </a:fld>
            <a:endParaRPr kumimoji="1" lang="ko-Kore-KR" altLang="en-US"/>
          </a:p>
        </p:txBody>
      </p:sp>
    </p:spTree>
    <p:extLst>
      <p:ext uri="{BB962C8B-B14F-4D97-AF65-F5344CB8AC3E}">
        <p14:creationId xmlns:p14="http://schemas.microsoft.com/office/powerpoint/2010/main" val="3265827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40</a:t>
            </a:fld>
            <a:endParaRPr kumimoji="1" lang="ko-Kore-KR" altLang="en-US"/>
          </a:p>
        </p:txBody>
      </p:sp>
    </p:spTree>
    <p:extLst>
      <p:ext uri="{BB962C8B-B14F-4D97-AF65-F5344CB8AC3E}">
        <p14:creationId xmlns:p14="http://schemas.microsoft.com/office/powerpoint/2010/main" val="56962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41</a:t>
            </a:fld>
            <a:endParaRPr kumimoji="1" lang="ko-Kore-KR" altLang="en-US"/>
          </a:p>
        </p:txBody>
      </p:sp>
    </p:spTree>
    <p:extLst>
      <p:ext uri="{BB962C8B-B14F-4D97-AF65-F5344CB8AC3E}">
        <p14:creationId xmlns:p14="http://schemas.microsoft.com/office/powerpoint/2010/main" val="2297976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43</a:t>
            </a:fld>
            <a:endParaRPr kumimoji="1" lang="ko-Kore-KR" altLang="en-US"/>
          </a:p>
        </p:txBody>
      </p:sp>
    </p:spTree>
    <p:extLst>
      <p:ext uri="{BB962C8B-B14F-4D97-AF65-F5344CB8AC3E}">
        <p14:creationId xmlns:p14="http://schemas.microsoft.com/office/powerpoint/2010/main" val="232082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a:t>
            </a:fld>
            <a:endParaRPr kumimoji="1" lang="ko-Kore-KR" altLang="en-US"/>
          </a:p>
        </p:txBody>
      </p:sp>
    </p:spTree>
    <p:extLst>
      <p:ext uri="{BB962C8B-B14F-4D97-AF65-F5344CB8AC3E}">
        <p14:creationId xmlns:p14="http://schemas.microsoft.com/office/powerpoint/2010/main" val="3604197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44</a:t>
            </a:fld>
            <a:endParaRPr kumimoji="1" lang="ko-Kore-KR" altLang="en-US"/>
          </a:p>
        </p:txBody>
      </p:sp>
    </p:spTree>
    <p:extLst>
      <p:ext uri="{BB962C8B-B14F-4D97-AF65-F5344CB8AC3E}">
        <p14:creationId xmlns:p14="http://schemas.microsoft.com/office/powerpoint/2010/main" val="290434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45</a:t>
            </a:fld>
            <a:endParaRPr kumimoji="1" lang="ko-Kore-KR" altLang="en-US"/>
          </a:p>
        </p:txBody>
      </p:sp>
    </p:spTree>
    <p:extLst>
      <p:ext uri="{BB962C8B-B14F-4D97-AF65-F5344CB8AC3E}">
        <p14:creationId xmlns:p14="http://schemas.microsoft.com/office/powerpoint/2010/main" val="1434049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47</a:t>
            </a:fld>
            <a:endParaRPr kumimoji="1" lang="ko-Kore-KR" altLang="en-US"/>
          </a:p>
        </p:txBody>
      </p:sp>
    </p:spTree>
    <p:extLst>
      <p:ext uri="{BB962C8B-B14F-4D97-AF65-F5344CB8AC3E}">
        <p14:creationId xmlns:p14="http://schemas.microsoft.com/office/powerpoint/2010/main" val="3023605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48</a:t>
            </a:fld>
            <a:endParaRPr kumimoji="1" lang="ko-Kore-KR" altLang="en-US"/>
          </a:p>
        </p:txBody>
      </p:sp>
    </p:spTree>
    <p:extLst>
      <p:ext uri="{BB962C8B-B14F-4D97-AF65-F5344CB8AC3E}">
        <p14:creationId xmlns:p14="http://schemas.microsoft.com/office/powerpoint/2010/main" val="27312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49</a:t>
            </a:fld>
            <a:endParaRPr kumimoji="1" lang="ko-Kore-KR" altLang="en-US"/>
          </a:p>
        </p:txBody>
      </p:sp>
    </p:spTree>
    <p:extLst>
      <p:ext uri="{BB962C8B-B14F-4D97-AF65-F5344CB8AC3E}">
        <p14:creationId xmlns:p14="http://schemas.microsoft.com/office/powerpoint/2010/main" val="4018266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51</a:t>
            </a:fld>
            <a:endParaRPr kumimoji="1" lang="ko-Kore-KR" altLang="en-US"/>
          </a:p>
        </p:txBody>
      </p:sp>
    </p:spTree>
    <p:extLst>
      <p:ext uri="{BB962C8B-B14F-4D97-AF65-F5344CB8AC3E}">
        <p14:creationId xmlns:p14="http://schemas.microsoft.com/office/powerpoint/2010/main" val="804821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52</a:t>
            </a:fld>
            <a:endParaRPr kumimoji="1" lang="ko-Kore-KR" altLang="en-US"/>
          </a:p>
        </p:txBody>
      </p:sp>
    </p:spTree>
    <p:extLst>
      <p:ext uri="{BB962C8B-B14F-4D97-AF65-F5344CB8AC3E}">
        <p14:creationId xmlns:p14="http://schemas.microsoft.com/office/powerpoint/2010/main" val="444720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53</a:t>
            </a:fld>
            <a:endParaRPr kumimoji="1" lang="ko-Kore-KR" altLang="en-US"/>
          </a:p>
        </p:txBody>
      </p:sp>
    </p:spTree>
    <p:extLst>
      <p:ext uri="{BB962C8B-B14F-4D97-AF65-F5344CB8AC3E}">
        <p14:creationId xmlns:p14="http://schemas.microsoft.com/office/powerpoint/2010/main" val="2731382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54</a:t>
            </a:fld>
            <a:endParaRPr kumimoji="1" lang="ko-Kore-KR" altLang="en-US"/>
          </a:p>
        </p:txBody>
      </p:sp>
    </p:spTree>
    <p:extLst>
      <p:ext uri="{BB962C8B-B14F-4D97-AF65-F5344CB8AC3E}">
        <p14:creationId xmlns:p14="http://schemas.microsoft.com/office/powerpoint/2010/main" val="3588023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55</a:t>
            </a:fld>
            <a:endParaRPr kumimoji="1" lang="ko-Kore-KR" altLang="en-US"/>
          </a:p>
        </p:txBody>
      </p:sp>
    </p:spTree>
    <p:extLst>
      <p:ext uri="{BB962C8B-B14F-4D97-AF65-F5344CB8AC3E}">
        <p14:creationId xmlns:p14="http://schemas.microsoft.com/office/powerpoint/2010/main" val="164193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a:t>
            </a:fld>
            <a:endParaRPr kumimoji="1" lang="ko-Kore-KR" altLang="en-US"/>
          </a:p>
        </p:txBody>
      </p:sp>
    </p:spTree>
    <p:extLst>
      <p:ext uri="{BB962C8B-B14F-4D97-AF65-F5344CB8AC3E}">
        <p14:creationId xmlns:p14="http://schemas.microsoft.com/office/powerpoint/2010/main" val="3865396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56</a:t>
            </a:fld>
            <a:endParaRPr kumimoji="1" lang="ko-Kore-KR" altLang="en-US"/>
          </a:p>
        </p:txBody>
      </p:sp>
    </p:spTree>
    <p:extLst>
      <p:ext uri="{BB962C8B-B14F-4D97-AF65-F5344CB8AC3E}">
        <p14:creationId xmlns:p14="http://schemas.microsoft.com/office/powerpoint/2010/main" val="1181329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57</a:t>
            </a:fld>
            <a:endParaRPr kumimoji="1" lang="ko-Kore-KR" altLang="en-US"/>
          </a:p>
        </p:txBody>
      </p:sp>
    </p:spTree>
    <p:extLst>
      <p:ext uri="{BB962C8B-B14F-4D97-AF65-F5344CB8AC3E}">
        <p14:creationId xmlns:p14="http://schemas.microsoft.com/office/powerpoint/2010/main" val="575378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58</a:t>
            </a:fld>
            <a:endParaRPr kumimoji="1" lang="ko-Kore-KR" altLang="en-US"/>
          </a:p>
        </p:txBody>
      </p:sp>
    </p:spTree>
    <p:extLst>
      <p:ext uri="{BB962C8B-B14F-4D97-AF65-F5344CB8AC3E}">
        <p14:creationId xmlns:p14="http://schemas.microsoft.com/office/powerpoint/2010/main" val="1389650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59</a:t>
            </a:fld>
            <a:endParaRPr kumimoji="1" lang="ko-Kore-KR" altLang="en-US"/>
          </a:p>
        </p:txBody>
      </p:sp>
    </p:spTree>
    <p:extLst>
      <p:ext uri="{BB962C8B-B14F-4D97-AF65-F5344CB8AC3E}">
        <p14:creationId xmlns:p14="http://schemas.microsoft.com/office/powerpoint/2010/main" val="38636320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60</a:t>
            </a:fld>
            <a:endParaRPr kumimoji="1" lang="ko-Kore-KR" altLang="en-US"/>
          </a:p>
        </p:txBody>
      </p:sp>
    </p:spTree>
    <p:extLst>
      <p:ext uri="{BB962C8B-B14F-4D97-AF65-F5344CB8AC3E}">
        <p14:creationId xmlns:p14="http://schemas.microsoft.com/office/powerpoint/2010/main" val="2622715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61</a:t>
            </a:fld>
            <a:endParaRPr kumimoji="1" lang="ko-Kore-KR" altLang="en-US"/>
          </a:p>
        </p:txBody>
      </p:sp>
    </p:spTree>
    <p:extLst>
      <p:ext uri="{BB962C8B-B14F-4D97-AF65-F5344CB8AC3E}">
        <p14:creationId xmlns:p14="http://schemas.microsoft.com/office/powerpoint/2010/main" val="26712812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62</a:t>
            </a:fld>
            <a:endParaRPr kumimoji="1" lang="ko-Kore-KR" altLang="en-US"/>
          </a:p>
        </p:txBody>
      </p:sp>
    </p:spTree>
    <p:extLst>
      <p:ext uri="{BB962C8B-B14F-4D97-AF65-F5344CB8AC3E}">
        <p14:creationId xmlns:p14="http://schemas.microsoft.com/office/powerpoint/2010/main" val="2237777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63</a:t>
            </a:fld>
            <a:endParaRPr kumimoji="1" lang="ko-Kore-KR" altLang="en-US"/>
          </a:p>
        </p:txBody>
      </p:sp>
    </p:spTree>
    <p:extLst>
      <p:ext uri="{BB962C8B-B14F-4D97-AF65-F5344CB8AC3E}">
        <p14:creationId xmlns:p14="http://schemas.microsoft.com/office/powerpoint/2010/main" val="3145151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64</a:t>
            </a:fld>
            <a:endParaRPr kumimoji="1" lang="ko-Kore-KR" altLang="en-US"/>
          </a:p>
        </p:txBody>
      </p:sp>
    </p:spTree>
    <p:extLst>
      <p:ext uri="{BB962C8B-B14F-4D97-AF65-F5344CB8AC3E}">
        <p14:creationId xmlns:p14="http://schemas.microsoft.com/office/powerpoint/2010/main" val="457663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65</a:t>
            </a:fld>
            <a:endParaRPr kumimoji="1" lang="ko-Kore-KR" altLang="en-US"/>
          </a:p>
        </p:txBody>
      </p:sp>
    </p:spTree>
    <p:extLst>
      <p:ext uri="{BB962C8B-B14F-4D97-AF65-F5344CB8AC3E}">
        <p14:creationId xmlns:p14="http://schemas.microsoft.com/office/powerpoint/2010/main" val="149558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a:t>
            </a:fld>
            <a:endParaRPr kumimoji="1" lang="ko-Kore-KR" altLang="en-US"/>
          </a:p>
        </p:txBody>
      </p:sp>
    </p:spTree>
    <p:extLst>
      <p:ext uri="{BB962C8B-B14F-4D97-AF65-F5344CB8AC3E}">
        <p14:creationId xmlns:p14="http://schemas.microsoft.com/office/powerpoint/2010/main" val="2155492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66</a:t>
            </a:fld>
            <a:endParaRPr kumimoji="1" lang="ko-Kore-KR" altLang="en-US"/>
          </a:p>
        </p:txBody>
      </p:sp>
    </p:spTree>
    <p:extLst>
      <p:ext uri="{BB962C8B-B14F-4D97-AF65-F5344CB8AC3E}">
        <p14:creationId xmlns:p14="http://schemas.microsoft.com/office/powerpoint/2010/main" val="370399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67</a:t>
            </a:fld>
            <a:endParaRPr kumimoji="1" lang="ko-Kore-KR" altLang="en-US"/>
          </a:p>
        </p:txBody>
      </p:sp>
    </p:spTree>
    <p:extLst>
      <p:ext uri="{BB962C8B-B14F-4D97-AF65-F5344CB8AC3E}">
        <p14:creationId xmlns:p14="http://schemas.microsoft.com/office/powerpoint/2010/main" val="3077926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68</a:t>
            </a:fld>
            <a:endParaRPr kumimoji="1" lang="ko-Kore-KR" altLang="en-US"/>
          </a:p>
        </p:txBody>
      </p:sp>
    </p:spTree>
    <p:extLst>
      <p:ext uri="{BB962C8B-B14F-4D97-AF65-F5344CB8AC3E}">
        <p14:creationId xmlns:p14="http://schemas.microsoft.com/office/powerpoint/2010/main" val="1320053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69</a:t>
            </a:fld>
            <a:endParaRPr kumimoji="1" lang="ko-Kore-KR" altLang="en-US"/>
          </a:p>
        </p:txBody>
      </p:sp>
    </p:spTree>
    <p:extLst>
      <p:ext uri="{BB962C8B-B14F-4D97-AF65-F5344CB8AC3E}">
        <p14:creationId xmlns:p14="http://schemas.microsoft.com/office/powerpoint/2010/main" val="2540482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70</a:t>
            </a:fld>
            <a:endParaRPr kumimoji="1" lang="ko-Kore-KR" altLang="en-US"/>
          </a:p>
        </p:txBody>
      </p:sp>
    </p:spTree>
    <p:extLst>
      <p:ext uri="{BB962C8B-B14F-4D97-AF65-F5344CB8AC3E}">
        <p14:creationId xmlns:p14="http://schemas.microsoft.com/office/powerpoint/2010/main" val="1526622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71</a:t>
            </a:fld>
            <a:endParaRPr kumimoji="1" lang="ko-Kore-KR" altLang="en-US"/>
          </a:p>
        </p:txBody>
      </p:sp>
    </p:spTree>
    <p:extLst>
      <p:ext uri="{BB962C8B-B14F-4D97-AF65-F5344CB8AC3E}">
        <p14:creationId xmlns:p14="http://schemas.microsoft.com/office/powerpoint/2010/main" val="32918363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72</a:t>
            </a:fld>
            <a:endParaRPr kumimoji="1" lang="ko-Kore-KR" altLang="en-US"/>
          </a:p>
        </p:txBody>
      </p:sp>
    </p:spTree>
    <p:extLst>
      <p:ext uri="{BB962C8B-B14F-4D97-AF65-F5344CB8AC3E}">
        <p14:creationId xmlns:p14="http://schemas.microsoft.com/office/powerpoint/2010/main" val="1772592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73</a:t>
            </a:fld>
            <a:endParaRPr kumimoji="1" lang="ko-Kore-KR" altLang="en-US"/>
          </a:p>
        </p:txBody>
      </p:sp>
    </p:spTree>
    <p:extLst>
      <p:ext uri="{BB962C8B-B14F-4D97-AF65-F5344CB8AC3E}">
        <p14:creationId xmlns:p14="http://schemas.microsoft.com/office/powerpoint/2010/main" val="8437495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74</a:t>
            </a:fld>
            <a:endParaRPr kumimoji="1" lang="ko-Kore-KR" altLang="en-US"/>
          </a:p>
        </p:txBody>
      </p:sp>
    </p:spTree>
    <p:extLst>
      <p:ext uri="{BB962C8B-B14F-4D97-AF65-F5344CB8AC3E}">
        <p14:creationId xmlns:p14="http://schemas.microsoft.com/office/powerpoint/2010/main" val="34287496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75</a:t>
            </a:fld>
            <a:endParaRPr kumimoji="1" lang="ko-Kore-KR" altLang="en-US"/>
          </a:p>
        </p:txBody>
      </p:sp>
    </p:spTree>
    <p:extLst>
      <p:ext uri="{BB962C8B-B14F-4D97-AF65-F5344CB8AC3E}">
        <p14:creationId xmlns:p14="http://schemas.microsoft.com/office/powerpoint/2010/main" val="114125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a:t>
            </a:fld>
            <a:endParaRPr kumimoji="1" lang="ko-Kore-KR" altLang="en-US"/>
          </a:p>
        </p:txBody>
      </p:sp>
    </p:spTree>
    <p:extLst>
      <p:ext uri="{BB962C8B-B14F-4D97-AF65-F5344CB8AC3E}">
        <p14:creationId xmlns:p14="http://schemas.microsoft.com/office/powerpoint/2010/main" val="23727512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76</a:t>
            </a:fld>
            <a:endParaRPr kumimoji="1" lang="ko-Kore-KR" altLang="en-US"/>
          </a:p>
        </p:txBody>
      </p:sp>
    </p:spTree>
    <p:extLst>
      <p:ext uri="{BB962C8B-B14F-4D97-AF65-F5344CB8AC3E}">
        <p14:creationId xmlns:p14="http://schemas.microsoft.com/office/powerpoint/2010/main" val="4098447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77</a:t>
            </a:fld>
            <a:endParaRPr kumimoji="1" lang="ko-Kore-KR" altLang="en-US"/>
          </a:p>
        </p:txBody>
      </p:sp>
    </p:spTree>
    <p:extLst>
      <p:ext uri="{BB962C8B-B14F-4D97-AF65-F5344CB8AC3E}">
        <p14:creationId xmlns:p14="http://schemas.microsoft.com/office/powerpoint/2010/main" val="183506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78</a:t>
            </a:fld>
            <a:endParaRPr kumimoji="1" lang="ko-Kore-KR" altLang="en-US"/>
          </a:p>
        </p:txBody>
      </p:sp>
    </p:spTree>
    <p:extLst>
      <p:ext uri="{BB962C8B-B14F-4D97-AF65-F5344CB8AC3E}">
        <p14:creationId xmlns:p14="http://schemas.microsoft.com/office/powerpoint/2010/main" val="173411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a:t>
            </a:fld>
            <a:endParaRPr kumimoji="1" lang="ko-Kore-KR" altLang="en-US"/>
          </a:p>
        </p:txBody>
      </p:sp>
    </p:spTree>
    <p:extLst>
      <p:ext uri="{BB962C8B-B14F-4D97-AF65-F5344CB8AC3E}">
        <p14:creationId xmlns:p14="http://schemas.microsoft.com/office/powerpoint/2010/main" val="1628334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a:t>
            </a:fld>
            <a:endParaRPr kumimoji="1" lang="ko-Kore-KR" altLang="en-US"/>
          </a:p>
        </p:txBody>
      </p:sp>
    </p:spTree>
    <p:extLst>
      <p:ext uri="{BB962C8B-B14F-4D97-AF65-F5344CB8AC3E}">
        <p14:creationId xmlns:p14="http://schemas.microsoft.com/office/powerpoint/2010/main" val="164026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5"/>
            <a:ext cx="18286810" cy="4775200"/>
          </a:xfrm>
        </p:spPr>
        <p:txBody>
          <a:bodyPr anchor="b"/>
          <a:lstStyle>
            <a:lvl1pPr algn="ctr">
              <a:defRPr sz="12000"/>
            </a:lvl1pPr>
          </a:lstStyle>
          <a:p>
            <a:r>
              <a:rPr lang="ko-KR" altLang="en-US"/>
              <a:t>마스터 제목 스타일 편집</a:t>
            </a:r>
            <a:endParaRPr lang="en-US"/>
          </a:p>
        </p:txBody>
      </p:sp>
      <p:sp>
        <p:nvSpPr>
          <p:cNvPr id="3" name="Subtitle 2"/>
          <p:cNvSpPr>
            <a:spLocks noGrp="1"/>
          </p:cNvSpPr>
          <p:nvPr>
            <p:ph type="subTitle" idx="1"/>
          </p:nvPr>
        </p:nvSpPr>
        <p:spPr>
          <a:xfrm>
            <a:off x="3047802" y="7204075"/>
            <a:ext cx="18286810" cy="3311525"/>
          </a:xfrm>
        </p:spPr>
        <p:txBody>
          <a:bodyPr/>
          <a:lstStyle>
            <a:lvl1pPr marL="0" indent="0" algn="ctr">
              <a:buNone/>
              <a:defRPr sz="4800"/>
            </a:lvl1pPr>
            <a:lvl2pPr marL="914377" indent="0" algn="ctr">
              <a:buNone/>
              <a:defRPr sz="4000"/>
            </a:lvl2pPr>
            <a:lvl3pPr marL="1828756" indent="0" algn="ctr">
              <a:buNone/>
              <a:defRPr sz="3600"/>
            </a:lvl3pPr>
            <a:lvl4pPr marL="2743133" indent="0" algn="ctr">
              <a:buNone/>
              <a:defRPr sz="3200"/>
            </a:lvl4pPr>
            <a:lvl5pPr marL="3657507"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076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11615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8" y="730255"/>
            <a:ext cx="5257458" cy="11623677"/>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1676295" y="730255"/>
            <a:ext cx="15467593" cy="116236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6264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54149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663593" y="3419481"/>
            <a:ext cx="21029831" cy="5705475"/>
          </a:xfrm>
        </p:spPr>
        <p:txBody>
          <a:bodyPr anchor="b"/>
          <a:lstStyle>
            <a:lvl1pPr>
              <a:defRPr sz="12000"/>
            </a:lvl1pPr>
          </a:lstStyle>
          <a:p>
            <a:r>
              <a:rPr lang="ko-KR" altLang="en-US"/>
              <a:t>마스터 제목 스타일 편집</a:t>
            </a:r>
            <a:endParaRPr lang="en-US"/>
          </a:p>
        </p:txBody>
      </p:sp>
      <p:sp>
        <p:nvSpPr>
          <p:cNvPr id="3" name="Text Placeholder 2"/>
          <p:cNvSpPr>
            <a:spLocks noGrp="1"/>
          </p:cNvSpPr>
          <p:nvPr>
            <p:ph type="body" idx="1"/>
          </p:nvPr>
        </p:nvSpPr>
        <p:spPr>
          <a:xfrm>
            <a:off x="1663593" y="9178928"/>
            <a:ext cx="21029831" cy="3000373"/>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6" indent="0">
              <a:buNone/>
              <a:defRPr sz="3600">
                <a:solidFill>
                  <a:schemeClr val="tx1">
                    <a:tint val="75000"/>
                  </a:schemeClr>
                </a:solidFill>
              </a:defRPr>
            </a:lvl3pPr>
            <a:lvl4pPr marL="2743133" indent="0">
              <a:buNone/>
              <a:defRPr sz="3200">
                <a:solidFill>
                  <a:schemeClr val="tx1">
                    <a:tint val="75000"/>
                  </a:schemeClr>
                </a:solidFill>
              </a:defRPr>
            </a:lvl4pPr>
            <a:lvl5pPr marL="3657507"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1464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676291"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12343596"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69540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5"/>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1679469" y="3362325"/>
            <a:ext cx="10314902"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679469" y="5010153"/>
            <a:ext cx="10314902"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12343601" y="3362325"/>
            <a:ext cx="10365701"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2343601" y="5010153"/>
            <a:ext cx="10365701"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56655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76115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0461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Content Placeholder 2"/>
          <p:cNvSpPr>
            <a:spLocks noGrp="1"/>
          </p:cNvSpPr>
          <p:nvPr>
            <p:ph idx="1"/>
          </p:nvPr>
        </p:nvSpPr>
        <p:spPr>
          <a:xfrm>
            <a:off x="10365701" y="1974855"/>
            <a:ext cx="12343597"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2702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10365701" y="1974855"/>
            <a:ext cx="12343597" cy="9747251"/>
          </a:xfrm>
        </p:spPr>
        <p:txBody>
          <a:bodyPr anchor="t"/>
          <a:lstStyle>
            <a:lvl1pPr marL="0" indent="0">
              <a:buNone/>
              <a:defRPr sz="6400"/>
            </a:lvl1pPr>
            <a:lvl2pPr marL="914377" indent="0">
              <a:buNone/>
              <a:defRPr sz="5600"/>
            </a:lvl2pPr>
            <a:lvl3pPr marL="1828756" indent="0">
              <a:buNone/>
              <a:defRPr sz="4800"/>
            </a:lvl3pPr>
            <a:lvl4pPr marL="2743133" indent="0">
              <a:buNone/>
              <a:defRPr sz="4000"/>
            </a:lvl4pPr>
            <a:lvl5pPr marL="3657507"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2021. 7. 20.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6818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5"/>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76291" y="3651251"/>
            <a:ext cx="21029831" cy="870267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1676291" y="12712701"/>
            <a:ext cx="5486043"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1161F041-D29B-8C4F-81D4-F6B9816EE8A8}" type="datetimeFigureOut">
              <a:rPr kumimoji="1" lang="ko-Kore-KR" altLang="en-US" smtClean="0"/>
              <a:t>2021. 7. 20.</a:t>
            </a:fld>
            <a:endParaRPr kumimoji="1" lang="ko-Kore-KR" altLang="en-US"/>
          </a:p>
        </p:txBody>
      </p:sp>
      <p:sp>
        <p:nvSpPr>
          <p:cNvPr id="5" name="Footer Placeholder 4"/>
          <p:cNvSpPr>
            <a:spLocks noGrp="1"/>
          </p:cNvSpPr>
          <p:nvPr>
            <p:ph type="ftr" sz="quarter" idx="3"/>
          </p:nvPr>
        </p:nvSpPr>
        <p:spPr>
          <a:xfrm>
            <a:off x="8076675" y="12712701"/>
            <a:ext cx="8229064"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17220079" y="12712701"/>
            <a:ext cx="5486043"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14978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8756"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7" indent="-457187" algn="l" defTabSz="1828756"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7" algn="l" defTabSz="1828756"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7" algn="l" defTabSz="1828756"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3"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6" rtl="0" eaLnBrk="1" latinLnBrk="0" hangingPunct="1">
        <a:defRPr sz="3600" kern="1200">
          <a:solidFill>
            <a:schemeClr val="tx1"/>
          </a:solidFill>
          <a:latin typeface="+mn-lt"/>
          <a:ea typeface="+mn-ea"/>
          <a:cs typeface="+mn-cs"/>
        </a:defRPr>
      </a:lvl1pPr>
      <a:lvl2pPr marL="914377" algn="l" defTabSz="1828756" rtl="0" eaLnBrk="1" latinLnBrk="0" hangingPunct="1">
        <a:defRPr sz="3600" kern="1200">
          <a:solidFill>
            <a:schemeClr val="tx1"/>
          </a:solidFill>
          <a:latin typeface="+mn-lt"/>
          <a:ea typeface="+mn-ea"/>
          <a:cs typeface="+mn-cs"/>
        </a:defRPr>
      </a:lvl2pPr>
      <a:lvl3pPr marL="1828756" algn="l" defTabSz="1828756" rtl="0" eaLnBrk="1" latinLnBrk="0" hangingPunct="1">
        <a:defRPr sz="3600" kern="1200">
          <a:solidFill>
            <a:schemeClr val="tx1"/>
          </a:solidFill>
          <a:latin typeface="+mn-lt"/>
          <a:ea typeface="+mn-ea"/>
          <a:cs typeface="+mn-cs"/>
        </a:defRPr>
      </a:lvl3pPr>
      <a:lvl4pPr marL="2743133" algn="l" defTabSz="1828756" rtl="0" eaLnBrk="1" latinLnBrk="0" hangingPunct="1">
        <a:defRPr sz="3600" kern="1200">
          <a:solidFill>
            <a:schemeClr val="tx1"/>
          </a:solidFill>
          <a:latin typeface="+mn-lt"/>
          <a:ea typeface="+mn-ea"/>
          <a:cs typeface="+mn-cs"/>
        </a:defRPr>
      </a:lvl4pPr>
      <a:lvl5pPr marL="3657507" algn="l" defTabSz="1828756" rtl="0" eaLnBrk="1" latinLnBrk="0" hangingPunct="1">
        <a:defRPr sz="3600" kern="1200">
          <a:solidFill>
            <a:schemeClr val="tx1"/>
          </a:solidFill>
          <a:latin typeface="+mn-lt"/>
          <a:ea typeface="+mn-ea"/>
          <a:cs typeface="+mn-cs"/>
        </a:defRPr>
      </a:lvl5pPr>
      <a:lvl6pPr marL="4571886" algn="l" defTabSz="1828756" rtl="0" eaLnBrk="1" latinLnBrk="0" hangingPunct="1">
        <a:defRPr sz="3600" kern="1200">
          <a:solidFill>
            <a:schemeClr val="tx1"/>
          </a:solidFill>
          <a:latin typeface="+mn-lt"/>
          <a:ea typeface="+mn-ea"/>
          <a:cs typeface="+mn-cs"/>
        </a:defRPr>
      </a:lvl6pPr>
      <a:lvl7pPr marL="5486263" algn="l" defTabSz="1828756" rtl="0" eaLnBrk="1" latinLnBrk="0" hangingPunct="1">
        <a:defRPr sz="3600" kern="1200">
          <a:solidFill>
            <a:schemeClr val="tx1"/>
          </a:solidFill>
          <a:latin typeface="+mn-lt"/>
          <a:ea typeface="+mn-ea"/>
          <a:cs typeface="+mn-cs"/>
        </a:defRPr>
      </a:lvl7pPr>
      <a:lvl8pPr marL="6400640" algn="l" defTabSz="1828756" rtl="0" eaLnBrk="1" latinLnBrk="0" hangingPunct="1">
        <a:defRPr sz="3600" kern="1200">
          <a:solidFill>
            <a:schemeClr val="tx1"/>
          </a:solidFill>
          <a:latin typeface="+mn-lt"/>
          <a:ea typeface="+mn-ea"/>
          <a:cs typeface="+mn-cs"/>
        </a:defRPr>
      </a:lvl8pPr>
      <a:lvl9pPr marL="7315017" algn="l" defTabSz="182875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hyperlink" Target="https://www.deeplearningbook.org/contents/ml.html" TargetMode="External"/><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kaggle.com/amrmahmoud123/1-guide-to-ensembling-methods" TargetMode="External"/><Relationship Id="rId5" Type="http://schemas.openxmlformats.org/officeDocument/2006/relationships/hyperlink" Target="https://www.deeplearningbook.org/" TargetMode="External"/><Relationship Id="rId4" Type="http://schemas.openxmlformats.org/officeDocument/2006/relationships/hyperlink" Target="https://www.deeplearningbook.org/contents/ml.html"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1.</a:t>
            </a:r>
            <a:r>
              <a:rPr lang="ko-KR" altLang="en-US" b="1">
                <a:solidFill>
                  <a:srgbClr val="ED234B"/>
                </a:solidFill>
                <a:latin typeface="SpoqaHanSans-Bold" panose="020B0500000000000000" pitchFamily="34" charset="-128"/>
                <a:ea typeface="SpoqaHanSans-Bold" panose="020B0500000000000000" pitchFamily="34" charset="-128"/>
              </a:rPr>
              <a:t> </a:t>
            </a:r>
            <a:r>
              <a:rPr lang="en-US" altLang="ko-KR" b="1">
                <a:solidFill>
                  <a:srgbClr val="ED234B"/>
                </a:solidFill>
                <a:latin typeface="SpoqaHanSans-Bold" panose="020B0500000000000000" pitchFamily="34" charset="-128"/>
                <a:ea typeface="SpoqaHanSans-Bold" panose="020B0500000000000000" pitchFamily="34" charset="-128"/>
              </a:rPr>
              <a:t>Regularization</a:t>
            </a:r>
            <a:r>
              <a:rPr lang="ko-KR" altLang="en-US" b="1">
                <a:solidFill>
                  <a:srgbClr val="ED234B"/>
                </a:solidFill>
                <a:latin typeface="SpoqaHanSans-Bold" panose="020B0500000000000000" pitchFamily="34" charset="-128"/>
                <a:ea typeface="SpoqaHanSans-Bold" panose="020B0500000000000000" pitchFamily="34" charset="-128"/>
              </a:rPr>
              <a:t> 소개</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71875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L2 regularization (Ridge)</a:t>
            </a:r>
          </a:p>
        </p:txBody>
      </p:sp>
      <mc:AlternateContent xmlns:mc="http://schemas.openxmlformats.org/markup-compatibility/2006" xmlns:a14="http://schemas.microsoft.com/office/drawing/2010/main">
        <mc:Choice Requires="a14">
          <p:sp>
            <p:nvSpPr>
              <p:cNvPr id="13" name="Shape 133">
                <a:extLst>
                  <a:ext uri="{FF2B5EF4-FFF2-40B4-BE49-F238E27FC236}">
                    <a16:creationId xmlns:a16="http://schemas.microsoft.com/office/drawing/2014/main" id="{D4D2B9D6-CDF6-164A-8190-40E63A25C33C}"/>
                  </a:ext>
                </a:extLst>
              </p:cNvPr>
              <p:cNvSpPr/>
              <p:nvPr/>
            </p:nvSpPr>
            <p:spPr>
              <a:xfrm>
                <a:off x="1966069" y="3762332"/>
                <a:ext cx="21401931" cy="879708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4400" b="1">
                    <a:latin typeface="Spoqa Han Sans Neo Bold" panose="020B0500000000000000" pitchFamily="34" charset="-128"/>
                    <a:ea typeface="Spoqa Han Sans Neo Bold" panose="020B0500000000000000" pitchFamily="34" charset="-128"/>
                    <a:sym typeface="SpoqaHanSans-Bold"/>
                  </a:rPr>
                  <a:t>L1 (Lasso)</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kumimoji="1" lang="en-US" altLang="ko-KR" sz="4400" b="0" i="1" smtClean="0">
                              <a:latin typeface="Cambria Math" panose="02040503050406030204" pitchFamily="18" charset="0"/>
                              <a:ea typeface="Spoqa Han Sans Neo Bold" panose="020B0500000000000000" pitchFamily="34" charset="-128"/>
                              <a:sym typeface="Wingdings" pitchFamily="2" charset="2"/>
                            </a:rPr>
                          </m:ctrlPr>
                        </m:funcPr>
                        <m:fName>
                          <m:limLow>
                            <m:limLowPr>
                              <m:ctrlPr>
                                <a:rPr kumimoji="1" lang="en-US" altLang="ko-KR" sz="4400" b="0" i="1" smtClean="0">
                                  <a:latin typeface="Cambria Math" panose="02040503050406030204" pitchFamily="18" charset="0"/>
                                  <a:ea typeface="Spoqa Han Sans Neo Bold" panose="020B0500000000000000" pitchFamily="34" charset="-128"/>
                                  <a:sym typeface="Wingdings" pitchFamily="2" charset="2"/>
                                </a:rPr>
                              </m:ctrlPr>
                            </m:limLowPr>
                            <m:e>
                              <m:r>
                                <m:rPr>
                                  <m:sty m:val="p"/>
                                </m:rPr>
                                <a:rPr kumimoji="1" lang="en-US" altLang="ko-KR" sz="4400" b="0" i="0" smtClean="0">
                                  <a:latin typeface="Cambria Math" panose="02040503050406030204" pitchFamily="18" charset="0"/>
                                  <a:ea typeface="Spoqa Han Sans Neo Bold" panose="020B0500000000000000" pitchFamily="34" charset="-128"/>
                                  <a:sym typeface="Wingdings" pitchFamily="2" charset="2"/>
                                </a:rPr>
                                <m:t>min</m:t>
                              </m:r>
                            </m:e>
                            <m:lim>
                              <m:r>
                                <a:rPr kumimoji="1" lang="en-US" altLang="ko-KR" sz="4400" b="0" i="1" smtClean="0">
                                  <a:latin typeface="Cambria Math" panose="02040503050406030204" pitchFamily="18" charset="0"/>
                                  <a:ea typeface="Spoqa Han Sans Neo Bold" panose="020B0500000000000000" pitchFamily="34" charset="-128"/>
                                  <a:sym typeface="Wingdings" pitchFamily="2" charset="2"/>
                                </a:rPr>
                                <m:t>𝜃</m:t>
                              </m:r>
                            </m:lim>
                          </m:limLow>
                        </m:fName>
                        <m:e>
                          <m:r>
                            <a:rPr kumimoji="1" lang="en-US" altLang="ko-KR" sz="4400" i="1">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i="1">
                              <a:latin typeface="Cambria Math" panose="02040503050406030204" pitchFamily="18" charset="0"/>
                              <a:ea typeface="Spoqa Han Sans Neo Bold" panose="020B0500000000000000" pitchFamily="34" charset="-128"/>
                              <a:sym typeface="Wingdings" pitchFamily="2" charset="2"/>
                            </a:rPr>
                            <m:t>+</m:t>
                          </m:r>
                          <m:r>
                            <a:rPr kumimoji="1" lang="en-US" altLang="ko-KR" sz="4400" b="1" i="1">
                              <a:solidFill>
                                <a:srgbClr val="FF0000"/>
                              </a:solidFill>
                              <a:latin typeface="Cambria Math" panose="02040503050406030204" pitchFamily="18" charset="0"/>
                              <a:ea typeface="Spoqa Han Sans Neo Bold" panose="020B0500000000000000" pitchFamily="34" charset="-128"/>
                              <a:sym typeface="Wingdings" pitchFamily="2" charset="2"/>
                            </a:rPr>
                            <m:t>𝝀</m:t>
                          </m:r>
                          <m:sSub>
                            <m:sSubPr>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bPr>
                            <m:e>
                              <m:d>
                                <m:dPr>
                                  <m:begChr m:val="|"/>
                                  <m:endChr m:val="|"/>
                                  <m:ctrlPr>
                                    <a:rPr kumimoji="1" lang="en-US" altLang="ko-KR" sz="4400" b="1"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dPr>
                                <m:e>
                                  <m:d>
                                    <m:dPr>
                                      <m:begChr m:val="|"/>
                                      <m:endChr m:val="|"/>
                                      <m:ctrlPr>
                                        <a:rPr kumimoji="1" lang="en-US" altLang="ko-KR" sz="4400" b="1"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𝜃</m:t>
                                      </m:r>
                                    </m:e>
                                  </m:d>
                                </m:e>
                              </m:d>
                            </m:e>
                            <m:sub>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1</m:t>
                              </m:r>
                            </m:sub>
                          </m:sSub>
                        </m:e>
                      </m:func>
                      <m:r>
                        <a:rPr kumimoji="1" lang="en-US" altLang="ko-KR" sz="4400" b="0" i="1" smtClean="0">
                          <a:latin typeface="Cambria Math" panose="02040503050406030204" pitchFamily="18" charset="0"/>
                          <a:ea typeface="Spoqa Han Sans Neo Bold" panose="020B0500000000000000" pitchFamily="34" charset="-128"/>
                          <a:sym typeface="Wingdings" pitchFamily="2" charset="2"/>
                        </a:rPr>
                        <m:t>=</m:t>
                      </m:r>
                      <m:func>
                        <m:func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funcPr>
                        <m:fName>
                          <m:limLow>
                            <m:limLow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limLowPr>
                            <m:e>
                              <m:r>
                                <m:rPr>
                                  <m:sty m:val="p"/>
                                </m:rPr>
                                <a:rPr kumimoji="1" lang="en-US" altLang="ko-KR" sz="4400">
                                  <a:latin typeface="Cambria Math" panose="02040503050406030204" pitchFamily="18" charset="0"/>
                                  <a:ea typeface="Spoqa Han Sans Neo Bold" panose="020B0500000000000000" pitchFamily="34" charset="-128"/>
                                  <a:sym typeface="Wingdings" pitchFamily="2" charset="2"/>
                                </a:rPr>
                                <m:t>min</m:t>
                              </m:r>
                            </m:e>
                            <m:lim>
                              <m:r>
                                <a:rPr kumimoji="1" lang="en-US" altLang="ko-KR" sz="4400" i="1">
                                  <a:latin typeface="Cambria Math" panose="02040503050406030204" pitchFamily="18" charset="0"/>
                                  <a:ea typeface="Spoqa Han Sans Neo Bold" panose="020B0500000000000000" pitchFamily="34" charset="-128"/>
                                  <a:sym typeface="Wingdings" pitchFamily="2" charset="2"/>
                                </a:rPr>
                                <m:t>𝜃</m:t>
                              </m:r>
                            </m:lim>
                          </m:limLow>
                        </m:fName>
                        <m:e>
                          <m:r>
                            <a:rPr kumimoji="1" lang="en-US" altLang="ko-KR" sz="4400" i="1">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i="1">
                              <a:latin typeface="Cambria Math" panose="02040503050406030204" pitchFamily="18" charset="0"/>
                              <a:ea typeface="Spoqa Han Sans Neo Bold" panose="020B0500000000000000" pitchFamily="34" charset="-128"/>
                              <a:sym typeface="Wingdings" pitchFamily="2" charset="2"/>
                            </a:rPr>
                            <m:t>+</m:t>
                          </m:r>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𝜆</m:t>
                          </m:r>
                          <m:nary>
                            <m:naryPr>
                              <m:chr m:val="∑"/>
                              <m:supHide m:val="on"/>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naryPr>
                            <m:sub>
                              <m:sSub>
                                <m:sSubPr>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𝜃</m:t>
                                  </m:r>
                                </m:e>
                                <m:sub>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𝑖</m:t>
                                  </m:r>
                                </m:sub>
                              </m:sSub>
                            </m:sub>
                            <m:sup/>
                            <m:e>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𝜃</m:t>
                                  </m:r>
                                </m:e>
                                <m:sub>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𝑖</m:t>
                                  </m:r>
                                </m:sub>
                              </m:sSub>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m:t>
                              </m:r>
                            </m:e>
                          </m:nary>
                        </m:e>
                      </m:func>
                    </m:oMath>
                  </m:oMathPara>
                </a14:m>
                <a:endParaRPr kumimoji="1" lang="en-US" altLang="ko-KR" sz="4400">
                  <a:latin typeface="Spoqa Han Sans Neo Bold" panose="020B0500000000000000" pitchFamily="34" charset="-128"/>
                  <a:ea typeface="Spoqa Han Sans Neo Bold" panose="020B0500000000000000" pitchFamily="34" charset="-128"/>
                  <a:sym typeface="SpoqaHanSans-Bold"/>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sSub>
                        <m:sSubPr>
                          <m:ctrlP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e>
                        <m:sub>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1</m:t>
                          </m:r>
                        </m:sub>
                      </m:sSub>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𝜆</m:t>
                      </m:r>
                    </m:oMath>
                  </m:oMathPara>
                </a14:m>
                <a:endParaRPr kumimoji="1" lang="en-US" altLang="ko-KR" sz="4400" b="1">
                  <a:solidFill>
                    <a:schemeClr val="tx1">
                      <a:lumMod val="75000"/>
                      <a:lumOff val="25000"/>
                    </a:schemeClr>
                  </a:solidFill>
                  <a:latin typeface="Spoqa Han Sans Neo Bold" panose="020B0500000000000000" pitchFamily="34" charset="-128"/>
                  <a:ea typeface="Spoqa Han Sans Neo Bold" panose="020B0500000000000000" pitchFamily="34" charset="-128"/>
                  <a:sym typeface="SpoqaHanSans-Bold"/>
                </a:endParaRPr>
              </a:p>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R" sz="4400" b="1">
                  <a:latin typeface="Spoqa Han Sans Neo Bold" panose="020B0500000000000000" pitchFamily="34" charset="-128"/>
                  <a:ea typeface="Spoqa Han Sans Neo Bold" panose="020B0500000000000000" pitchFamily="34" charset="-128"/>
                  <a:sym typeface="SpoqaHanSans-Bold"/>
                </a:endParaRPr>
              </a:p>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4400" b="1">
                    <a:latin typeface="Spoqa Han Sans Neo Bold" panose="020B0500000000000000" pitchFamily="34" charset="-128"/>
                    <a:ea typeface="Spoqa Han Sans Neo Bold" panose="020B0500000000000000" pitchFamily="34" charset="-128"/>
                    <a:sym typeface="SpoqaHanSans-Bold"/>
                  </a:rPr>
                  <a:t>L2 (Ridge)</a:t>
                </a:r>
                <a:endParaRPr kumimoji="1" lang="en-US" altLang="ko-KR" sz="3600" b="1">
                  <a:latin typeface="Spoqa Han Sans Neo Bold" panose="020B0500000000000000" pitchFamily="34" charset="-128"/>
                  <a:ea typeface="Spoqa Han Sans Neo Bold" panose="020B0500000000000000" pitchFamily="34" charset="-128"/>
                  <a:sym typeface="Wingdings" pitchFamily="2" charset="2"/>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func>
                        <m:func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funcPr>
                        <m:fName>
                          <m:limLow>
                            <m:limLow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limLowPr>
                            <m:e>
                              <m:r>
                                <m:rPr>
                                  <m:sty m:val="p"/>
                                </m:rPr>
                                <a:rPr kumimoji="1" lang="en-US" altLang="ko-KR" sz="4400">
                                  <a:latin typeface="Cambria Math" panose="02040503050406030204" pitchFamily="18" charset="0"/>
                                  <a:ea typeface="Spoqa Han Sans Neo Bold" panose="020B0500000000000000" pitchFamily="34" charset="-128"/>
                                  <a:sym typeface="Wingdings" pitchFamily="2" charset="2"/>
                                </a:rPr>
                                <m:t>min</m:t>
                              </m:r>
                            </m:e>
                            <m:lim>
                              <m:r>
                                <a:rPr kumimoji="1" lang="en-US" altLang="ko-KR" sz="4400" i="1">
                                  <a:latin typeface="Cambria Math" panose="02040503050406030204" pitchFamily="18" charset="0"/>
                                  <a:ea typeface="Spoqa Han Sans Neo Bold" panose="020B0500000000000000" pitchFamily="34" charset="-128"/>
                                  <a:sym typeface="Wingdings" pitchFamily="2" charset="2"/>
                                </a:rPr>
                                <m:t>𝜃</m:t>
                              </m:r>
                            </m:lim>
                          </m:limLow>
                        </m:fName>
                        <m:e>
                          <m:r>
                            <a:rPr kumimoji="1" lang="en-US" altLang="ko-KR" sz="4400" i="1">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i="1">
                              <a:latin typeface="Cambria Math" panose="02040503050406030204" pitchFamily="18" charset="0"/>
                              <a:ea typeface="Spoqa Han Sans Neo Bold" panose="020B0500000000000000" pitchFamily="34" charset="-128"/>
                              <a:sym typeface="Wingdings" pitchFamily="2" charset="2"/>
                            </a:rPr>
                            <m:t>+</m:t>
                          </m:r>
                          <m:f>
                            <m:fPr>
                              <m:ctrlPr>
                                <a:rPr kumimoji="1" lang="en-US" altLang="ko-KR" sz="4400" b="1"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fPr>
                            <m:num>
                              <m:r>
                                <a:rPr kumimoji="1" lang="en-US" altLang="ko-KR" sz="4400" b="1" i="1">
                                  <a:solidFill>
                                    <a:srgbClr val="FF0000"/>
                                  </a:solidFill>
                                  <a:latin typeface="Cambria Math" panose="02040503050406030204" pitchFamily="18" charset="0"/>
                                  <a:ea typeface="Spoqa Han Sans Neo Bold" panose="020B0500000000000000" pitchFamily="34" charset="-128"/>
                                  <a:sym typeface="Wingdings" pitchFamily="2" charset="2"/>
                                </a:rPr>
                                <m:t>𝝀</m:t>
                              </m:r>
                            </m:num>
                            <m:den>
                              <m:r>
                                <a:rPr kumimoji="1" lang="en-US" altLang="ko-KR" sz="4400" b="1" i="1" smtClean="0">
                                  <a:solidFill>
                                    <a:srgbClr val="FF0000"/>
                                  </a:solidFill>
                                  <a:latin typeface="Cambria Math" panose="02040503050406030204" pitchFamily="18" charset="0"/>
                                  <a:ea typeface="Spoqa Han Sans Neo Bold" panose="020B0500000000000000" pitchFamily="34" charset="-128"/>
                                  <a:sym typeface="Wingdings" pitchFamily="2" charset="2"/>
                                </a:rPr>
                                <m:t>𝟐</m:t>
                              </m:r>
                            </m:den>
                          </m:f>
                          <m:sSubSup>
                            <m:sSubSupPr>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bSupPr>
                            <m:e>
                              <m:d>
                                <m:dPr>
                                  <m:begChr m:val="|"/>
                                  <m:endChr m:val="|"/>
                                  <m:ctrlPr>
                                    <a:rPr kumimoji="1" lang="en-US" altLang="ko-KR" sz="4400" b="1" i="1">
                                      <a:solidFill>
                                        <a:srgbClr val="FF0000"/>
                                      </a:solidFill>
                                      <a:latin typeface="Cambria Math" panose="02040503050406030204" pitchFamily="18" charset="0"/>
                                      <a:ea typeface="Spoqa Han Sans Neo Bold" panose="020B0500000000000000" pitchFamily="34" charset="-128"/>
                                      <a:sym typeface="Wingdings" pitchFamily="2" charset="2"/>
                                    </a:rPr>
                                  </m:ctrlPr>
                                </m:dPr>
                                <m:e>
                                  <m:d>
                                    <m:dPr>
                                      <m:begChr m:val="|"/>
                                      <m:endChr m:val="|"/>
                                      <m:ctrlPr>
                                        <a:rPr kumimoji="1" lang="en-US" altLang="ko-KR" sz="4400" b="1" i="1">
                                          <a:solidFill>
                                            <a:srgbClr val="FF0000"/>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𝜃</m:t>
                                      </m:r>
                                    </m:e>
                                  </m:d>
                                </m:e>
                              </m:d>
                            </m:e>
                            <m:sub>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2</m:t>
                              </m:r>
                            </m:sub>
                            <m:sup>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2</m:t>
                              </m:r>
                            </m:sup>
                          </m:sSubSup>
                        </m:e>
                      </m:func>
                      <m:r>
                        <a:rPr kumimoji="1" lang="en-US" altLang="ko-KR" sz="4400" i="1">
                          <a:latin typeface="Cambria Math" panose="02040503050406030204" pitchFamily="18" charset="0"/>
                          <a:ea typeface="Spoqa Han Sans Neo Bold" panose="020B0500000000000000" pitchFamily="34" charset="-128"/>
                          <a:sym typeface="Wingdings" pitchFamily="2" charset="2"/>
                        </a:rPr>
                        <m:t>=</m:t>
                      </m:r>
                      <m:func>
                        <m:func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funcPr>
                        <m:fName>
                          <m:limLow>
                            <m:limLow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limLowPr>
                            <m:e>
                              <m:r>
                                <m:rPr>
                                  <m:sty m:val="p"/>
                                </m:rPr>
                                <a:rPr kumimoji="1" lang="en-US" altLang="ko-KR" sz="4400">
                                  <a:latin typeface="Cambria Math" panose="02040503050406030204" pitchFamily="18" charset="0"/>
                                  <a:ea typeface="Spoqa Han Sans Neo Bold" panose="020B0500000000000000" pitchFamily="34" charset="-128"/>
                                  <a:sym typeface="Wingdings" pitchFamily="2" charset="2"/>
                                </a:rPr>
                                <m:t>min</m:t>
                              </m:r>
                            </m:e>
                            <m:lim>
                              <m:r>
                                <a:rPr kumimoji="1" lang="en-US" altLang="ko-KR" sz="4400" i="1">
                                  <a:latin typeface="Cambria Math" panose="02040503050406030204" pitchFamily="18" charset="0"/>
                                  <a:ea typeface="Spoqa Han Sans Neo Bold" panose="020B0500000000000000" pitchFamily="34" charset="-128"/>
                                  <a:sym typeface="Wingdings" pitchFamily="2" charset="2"/>
                                </a:rPr>
                                <m:t>𝜃</m:t>
                              </m:r>
                            </m:lim>
                          </m:limLow>
                        </m:fName>
                        <m:e>
                          <m:r>
                            <a:rPr kumimoji="1" lang="en-US" altLang="ko-KR" sz="4400" i="1">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4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i="1">
                              <a:latin typeface="Cambria Math" panose="02040503050406030204" pitchFamily="18" charset="0"/>
                              <a:ea typeface="Spoqa Han Sans Neo Bold" panose="020B0500000000000000" pitchFamily="34" charset="-128"/>
                              <a:sym typeface="Wingdings" pitchFamily="2" charset="2"/>
                            </a:rPr>
                            <m:t>+</m:t>
                          </m:r>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𝜆</m:t>
                          </m:r>
                          <m:rad>
                            <m:radPr>
                              <m:degHide m:val="on"/>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radPr>
                            <m:deg/>
                            <m:e>
                              <m:nary>
                                <m:naryPr>
                                  <m:chr m:val="∑"/>
                                  <m:supHide m:val="on"/>
                                  <m:ctrlP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ctrlPr>
                                </m:naryPr>
                                <m:sub>
                                  <m:sSub>
                                    <m:sSubPr>
                                      <m:ctrlP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𝜃</m:t>
                                      </m:r>
                                    </m:e>
                                    <m:sub>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𝑖</m:t>
                                      </m:r>
                                    </m:sub>
                                  </m:sSub>
                                </m:sub>
                                <m:sup/>
                                <m:e>
                                  <m:sSup>
                                    <m:sSupPr>
                                      <m:ctrlP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pPr>
                                    <m:e>
                                      <m:d>
                                        <m:dPr>
                                          <m:begChr m:val="|"/>
                                          <m:endChr m:val="|"/>
                                          <m:ctrlP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ctrlPr>
                                        </m:dPr>
                                        <m:e>
                                          <m:sSub>
                                            <m:sSubPr>
                                              <m:ctrlP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𝜃</m:t>
                                              </m:r>
                                            </m:e>
                                            <m:sub>
                                              <m:r>
                                                <a:rPr kumimoji="1" lang="en-US" altLang="ko-KR" sz="4400" i="1">
                                                  <a:solidFill>
                                                    <a:srgbClr val="FF0000"/>
                                                  </a:solidFill>
                                                  <a:latin typeface="Cambria Math" panose="02040503050406030204" pitchFamily="18" charset="0"/>
                                                  <a:ea typeface="Spoqa Han Sans Neo Bold" panose="020B0500000000000000" pitchFamily="34" charset="-128"/>
                                                  <a:sym typeface="Wingdings" pitchFamily="2" charset="2"/>
                                                </a:rPr>
                                                <m:t>𝑖</m:t>
                                              </m:r>
                                            </m:sub>
                                          </m:sSub>
                                        </m:e>
                                      </m:d>
                                    </m:e>
                                    <m:sup>
                                      <m:r>
                                        <a:rPr kumimoji="1" lang="en-US" altLang="ko-KR" sz="4400" b="0" i="1" smtClean="0">
                                          <a:solidFill>
                                            <a:srgbClr val="FF0000"/>
                                          </a:solidFill>
                                          <a:latin typeface="Cambria Math" panose="02040503050406030204" pitchFamily="18" charset="0"/>
                                          <a:ea typeface="Spoqa Han Sans Neo Bold" panose="020B0500000000000000" pitchFamily="34" charset="-128"/>
                                          <a:sym typeface="Wingdings" pitchFamily="2" charset="2"/>
                                        </a:rPr>
                                        <m:t>2</m:t>
                                      </m:r>
                                    </m:sup>
                                  </m:sSup>
                                </m:e>
                              </m:nary>
                            </m:e>
                          </m:rad>
                        </m:e>
                      </m:func>
                    </m:oMath>
                  </m:oMathPara>
                </a14:m>
                <a:endParaRPr kumimoji="1" lang="en-US" altLang="ko-KR" sz="4400">
                  <a:latin typeface="Spoqa Han Sans Neo Bold" panose="020B0500000000000000" pitchFamily="34" charset="-128"/>
                  <a:ea typeface="Spoqa Han Sans Neo Bold" panose="020B0500000000000000" pitchFamily="34" charset="-128"/>
                  <a:sym typeface="SpoqaHanSans-Bold"/>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sSub>
                        <m:sSubPr>
                          <m:ctrlP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𝜃</m:t>
                              </m:r>
                            </m:e>
                          </m:d>
                          <m: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e>
                        <m:sub>
                          <m:r>
                            <a:rPr kumimoji="1" lang="en-US" altLang="ko-KR" sz="4400" b="0" i="1" smtClean="0">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2</m:t>
                          </m:r>
                        </m:sub>
                      </m:sSub>
                      <m: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m:t>
                      </m:r>
                      <m:r>
                        <a:rPr kumimoji="1" lang="en-US" altLang="ko-KR" sz="4400" i="1">
                          <a:solidFill>
                            <a:schemeClr val="tx1">
                              <a:lumMod val="75000"/>
                              <a:lumOff val="25000"/>
                            </a:schemeClr>
                          </a:solidFill>
                          <a:latin typeface="Cambria Math" panose="02040503050406030204" pitchFamily="18" charset="0"/>
                          <a:ea typeface="Spoqa Han Sans Neo Bold" panose="020B0500000000000000" pitchFamily="34" charset="-128"/>
                          <a:sym typeface="Wingdings" pitchFamily="2" charset="2"/>
                        </a:rPr>
                        <m:t>𝜆</m:t>
                      </m:r>
                    </m:oMath>
                  </m:oMathPara>
                </a14:m>
                <a:endParaRPr kumimoji="1" lang="en-US" altLang="ko-KR" sz="4400" b="1">
                  <a:solidFill>
                    <a:schemeClr val="tx1">
                      <a:lumMod val="75000"/>
                      <a:lumOff val="25000"/>
                    </a:schemeClr>
                  </a:solidFill>
                  <a:latin typeface="Spoqa Han Sans Neo Bold" panose="020B0500000000000000" pitchFamily="34" charset="-128"/>
                  <a:ea typeface="Spoqa Han Sans Neo Bold" panose="020B0500000000000000" pitchFamily="34" charset="-128"/>
                  <a:sym typeface="SpoqaHanSans-Bold"/>
                </a:endParaRPr>
              </a:p>
            </p:txBody>
          </p:sp>
        </mc:Choice>
        <mc:Fallback xmlns="">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966069" y="3762332"/>
                <a:ext cx="21401931" cy="8797088"/>
              </a:xfrm>
              <a:prstGeom prst="rect">
                <a:avLst/>
              </a:prstGeom>
              <a:blipFill>
                <a:blip r:embed="rId4"/>
                <a:stretch>
                  <a:fillRect l="-1425" t="-1871"/>
                </a:stretch>
              </a:blipFill>
              <a:ln w="12700">
                <a:miter lim="400000"/>
              </a:ln>
              <a:extLst>
                <a:ext uri="{C572A759-6A51-4108-AA02-DFA0A04FC94B}">
                  <ma14:wrappingTextBoxFlag xmlns:a14="http://schemas.microsoft.com/office/drawing/2010/main" xmlns:ma14="http://schemas.microsoft.com/office/mac/drawingml/2011/main" xmlns="" val="1"/>
                </a:ext>
              </a:extLst>
            </p:spPr>
            <p:txBody>
              <a:bodyPr/>
              <a:lstStyle/>
              <a:p>
                <a:r>
                  <a:rPr lang="en-US">
                    <a:noFill/>
                  </a:rPr>
                  <a:t> </a:t>
                </a:r>
              </a:p>
            </p:txBody>
          </p:sp>
        </mc:Fallback>
      </mc:AlternateContent>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Shape 223">
            <a:extLst>
              <a:ext uri="{FF2B5EF4-FFF2-40B4-BE49-F238E27FC236}">
                <a16:creationId xmlns:a16="http://schemas.microsoft.com/office/drawing/2014/main" id="{AC628A49-4F7A-A446-9A61-307A5B7B2FD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209680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L2 regularization (Ridge), </a:t>
            </a:r>
            <a:r>
              <a:rPr lang="ko-KR" altLang="en-US" b="1"/>
              <a:t>그리고 일반화</a:t>
            </a:r>
            <a:endParaRPr lang="en-US" altLang="ko-Kore-KR" b="1"/>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pic>
        <p:nvPicPr>
          <p:cNvPr id="2" name="그림 1">
            <a:extLst>
              <a:ext uri="{FF2B5EF4-FFF2-40B4-BE49-F238E27FC236}">
                <a16:creationId xmlns:a16="http://schemas.microsoft.com/office/drawing/2014/main" id="{591F5A3D-55DB-7945-89BF-3C2B5CF50E10}"/>
              </a:ext>
            </a:extLst>
          </p:cNvPr>
          <p:cNvPicPr>
            <a:picLocks noChangeAspect="1"/>
          </p:cNvPicPr>
          <p:nvPr/>
        </p:nvPicPr>
        <p:blipFill>
          <a:blip r:embed="rId4"/>
          <a:stretch>
            <a:fillRect/>
          </a:stretch>
        </p:blipFill>
        <p:spPr>
          <a:xfrm>
            <a:off x="1750046" y="4901137"/>
            <a:ext cx="9171880" cy="5166692"/>
          </a:xfrm>
          <a:prstGeom prst="rect">
            <a:avLst/>
          </a:prstGeom>
        </p:spPr>
      </p:pic>
      <p:pic>
        <p:nvPicPr>
          <p:cNvPr id="3" name="그림 2">
            <a:extLst>
              <a:ext uri="{FF2B5EF4-FFF2-40B4-BE49-F238E27FC236}">
                <a16:creationId xmlns:a16="http://schemas.microsoft.com/office/drawing/2014/main" id="{F90E6086-C17F-344C-83E3-CF29D5BA1425}"/>
              </a:ext>
            </a:extLst>
          </p:cNvPr>
          <p:cNvPicPr>
            <a:picLocks noChangeAspect="1"/>
          </p:cNvPicPr>
          <p:nvPr/>
        </p:nvPicPr>
        <p:blipFill>
          <a:blip r:embed="rId5"/>
          <a:stretch>
            <a:fillRect/>
          </a:stretch>
        </p:blipFill>
        <p:spPr>
          <a:xfrm>
            <a:off x="11172821" y="6704671"/>
            <a:ext cx="11915042" cy="2693126"/>
          </a:xfrm>
          <a:prstGeom prst="rect">
            <a:avLst/>
          </a:prstGeom>
        </p:spPr>
      </p:pic>
      <p:sp>
        <p:nvSpPr>
          <p:cNvPr id="4" name="TextBox 3">
            <a:extLst>
              <a:ext uri="{FF2B5EF4-FFF2-40B4-BE49-F238E27FC236}">
                <a16:creationId xmlns:a16="http://schemas.microsoft.com/office/drawing/2014/main" id="{777C3269-EF04-004A-94BD-BE497A148DBC}"/>
              </a:ext>
            </a:extLst>
          </p:cNvPr>
          <p:cNvSpPr txBox="1"/>
          <p:nvPr/>
        </p:nvSpPr>
        <p:spPr>
          <a:xfrm>
            <a:off x="3262214"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L1</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10" name="TextBox 9">
            <a:extLst>
              <a:ext uri="{FF2B5EF4-FFF2-40B4-BE49-F238E27FC236}">
                <a16:creationId xmlns:a16="http://schemas.microsoft.com/office/drawing/2014/main" id="{7934F44D-7901-924E-A8DA-F1B327C81607}"/>
              </a:ext>
            </a:extLst>
          </p:cNvPr>
          <p:cNvSpPr txBox="1"/>
          <p:nvPr/>
        </p:nvSpPr>
        <p:spPr>
          <a:xfrm>
            <a:off x="8446790"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a:t>
            </a:r>
            <a:r>
              <a:rPr kumimoji="1" lang="en-US" altLang="ko-KR" sz="3200" b="1">
                <a:latin typeface="Spoqa Han Sans Neo Bold" panose="020B0500000000000000" pitchFamily="34" charset="-128"/>
                <a:ea typeface="Spoqa Han Sans Neo Bold" panose="020B0500000000000000" pitchFamily="34" charset="-128"/>
              </a:rPr>
              <a:t>2</a:t>
            </a:r>
            <a:endParaRPr kumimoji="1" lang="ko-Kore-KR" altLang="en-US" sz="3200" b="1">
              <a:latin typeface="Spoqa Han Sans Neo Bold" panose="020B0500000000000000" pitchFamily="34" charset="-128"/>
              <a:ea typeface="Spoqa Han Sans Neo Bold" panose="020B0500000000000000" pitchFamily="34" charset="-128"/>
            </a:endParaRPr>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B7F1DCBB-0A3D-964C-8917-76B55F3E1BEA}"/>
                  </a:ext>
                </a:extLst>
              </p:cNvPr>
              <p:cNvSpPr/>
              <p:nvPr/>
            </p:nvSpPr>
            <p:spPr>
              <a:xfrm>
                <a:off x="16079638" y="4960343"/>
                <a:ext cx="2101409" cy="1547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ctrlPr>
                            <a:rPr kumimoji="1" lang="en-US" altLang="ko-KR" sz="3200" i="1" smtClean="0">
                              <a:latin typeface="Cambria Math" panose="02040503050406030204" pitchFamily="18" charset="0"/>
                              <a:ea typeface="Spoqa Han Sans Neo Bold" panose="020B0500000000000000" pitchFamily="34" charset="-128"/>
                              <a:sym typeface="Wingdings" pitchFamily="2" charset="2"/>
                            </a:rPr>
                          </m:ctrlPr>
                        </m:radPr>
                        <m:deg>
                          <m:r>
                            <a:rPr kumimoji="1" lang="en-US" altLang="ko-KR" sz="32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200" b="0" i="1" smtClean="0">
                              <a:latin typeface="Cambria Math" panose="02040503050406030204" pitchFamily="18" charset="0"/>
                              <a:ea typeface="Spoqa Han Sans Neo Bold" panose="020B0500000000000000" pitchFamily="34" charset="-128"/>
                              <a:sym typeface="Wingdings" pitchFamily="2" charset="2"/>
                            </a:rPr>
                            <m:t>𝑞</m:t>
                          </m:r>
                        </m:deg>
                        <m:e>
                          <m:r>
                            <a:rPr kumimoji="1" lang="en-US" altLang="ko-KR" sz="3200" i="1">
                              <a:latin typeface="Cambria Math" panose="02040503050406030204" pitchFamily="18" charset="0"/>
                              <a:ea typeface="Spoqa Han Sans Neo Bold" panose="020B0500000000000000" pitchFamily="34" charset="-128"/>
                              <a:sym typeface="Wingdings" pitchFamily="2" charset="2"/>
                            </a:rPr>
                            <m:t>(</m:t>
                          </m:r>
                          <m:nary>
                            <m:naryPr>
                              <m:chr m:val="∑"/>
                              <m:supHide m:val="on"/>
                              <m:ctrlPr>
                                <a:rPr kumimoji="1" lang="en-US" altLang="ko-KR" sz="3200" i="1">
                                  <a:latin typeface="Cambria Math" panose="02040503050406030204" pitchFamily="18" charset="0"/>
                                  <a:ea typeface="Spoqa Han Sans Neo Bold" panose="020B0500000000000000" pitchFamily="34" charset="-128"/>
                                  <a:sym typeface="Wingdings" pitchFamily="2" charset="2"/>
                                </a:rPr>
                              </m:ctrlPr>
                            </m:naryPr>
                            <m:sub>
                              <m:r>
                                <a:rPr kumimoji="1" lang="en-US" altLang="ko-KR" sz="3200" i="1">
                                  <a:latin typeface="Cambria Math" panose="02040503050406030204" pitchFamily="18" charset="0"/>
                                  <a:ea typeface="Spoqa Han Sans Neo Bold" panose="020B0500000000000000" pitchFamily="34" charset="-128"/>
                                  <a:sym typeface="Wingdings" pitchFamily="2" charset="2"/>
                                </a:rPr>
                                <m:t>𝑖</m:t>
                              </m:r>
                            </m:sub>
                            <m:sup/>
                            <m:e>
                              <m:sSubSup>
                                <m:sSubSupPr>
                                  <m:ctrlPr>
                                    <a:rPr kumimoji="1" lang="en-US" altLang="ko-KR" sz="3200" i="1">
                                      <a:latin typeface="Cambria Math" panose="02040503050406030204" pitchFamily="18" charset="0"/>
                                      <a:ea typeface="Spoqa Han Sans Neo Bold" panose="020B0500000000000000" pitchFamily="34" charset="-128"/>
                                      <a:sym typeface="Wingdings" pitchFamily="2" charset="2"/>
                                    </a:rPr>
                                  </m:ctrlPr>
                                </m:sSubSupPr>
                                <m:e>
                                  <m:r>
                                    <a:rPr kumimoji="1" lang="en-US" altLang="ko-KR" sz="3200" i="1">
                                      <a:latin typeface="Cambria Math" panose="02040503050406030204" pitchFamily="18" charset="0"/>
                                      <a:ea typeface="Spoqa Han Sans Neo Bold" panose="020B0500000000000000" pitchFamily="34" charset="-128"/>
                                      <a:sym typeface="Wingdings" pitchFamily="2" charset="2"/>
                                    </a:rPr>
                                    <m:t>𝑥</m:t>
                                  </m:r>
                                </m:e>
                                <m:sub>
                                  <m:r>
                                    <a:rPr kumimoji="1" lang="en-US" altLang="ko-KR" sz="3200" i="1">
                                      <a:latin typeface="Cambria Math" panose="02040503050406030204" pitchFamily="18" charset="0"/>
                                      <a:ea typeface="Spoqa Han Sans Neo Bold" panose="020B0500000000000000" pitchFamily="34" charset="-128"/>
                                      <a:sym typeface="Wingdings" pitchFamily="2" charset="2"/>
                                    </a:rPr>
                                    <m:t>𝑖</m:t>
                                  </m:r>
                                </m:sub>
                                <m:sup>
                                  <m:r>
                                    <a:rPr kumimoji="1" lang="en-US" altLang="ko-KR" sz="3200" b="0" i="1" smtClean="0">
                                      <a:latin typeface="Cambria Math" panose="02040503050406030204" pitchFamily="18" charset="0"/>
                                      <a:ea typeface="Spoqa Han Sans Neo Bold" panose="020B0500000000000000" pitchFamily="34" charset="-128"/>
                                      <a:sym typeface="Wingdings" pitchFamily="2" charset="2"/>
                                    </a:rPr>
                                    <m:t>𝑞</m:t>
                                  </m:r>
                                </m:sup>
                              </m:sSubSup>
                              <m:r>
                                <a:rPr kumimoji="1" lang="en-US" altLang="ko-KR" sz="3200" i="1">
                                  <a:latin typeface="Cambria Math" panose="02040503050406030204" pitchFamily="18" charset="0"/>
                                  <a:ea typeface="Spoqa Han Sans Neo Bold" panose="020B0500000000000000" pitchFamily="34" charset="-128"/>
                                  <a:sym typeface="Wingdings" pitchFamily="2" charset="2"/>
                                </a:rPr>
                                <m:t>)</m:t>
                              </m:r>
                            </m:e>
                          </m:nary>
                        </m:e>
                      </m:rad>
                    </m:oMath>
                  </m:oMathPara>
                </a14:m>
                <a:endParaRPr lang="ko-Kore-KR" altLang="en-US" sz="3200"/>
              </a:p>
            </p:txBody>
          </p:sp>
        </mc:Choice>
        <mc:Fallback xmlns="">
          <p:sp>
            <p:nvSpPr>
              <p:cNvPr id="5" name="직사각형 4">
                <a:extLst>
                  <a:ext uri="{FF2B5EF4-FFF2-40B4-BE49-F238E27FC236}">
                    <a16:creationId xmlns:a16="http://schemas.microsoft.com/office/drawing/2014/main" id="{B7F1DCBB-0A3D-964C-8917-76B55F3E1BEA}"/>
                  </a:ext>
                </a:extLst>
              </p:cNvPr>
              <p:cNvSpPr>
                <a:spLocks noRot="1" noChangeAspect="1" noMove="1" noResize="1" noEditPoints="1" noAdjustHandles="1" noChangeArrowheads="1" noChangeShapeType="1" noTextEdit="1"/>
              </p:cNvSpPr>
              <p:nvPr/>
            </p:nvSpPr>
            <p:spPr>
              <a:xfrm>
                <a:off x="16079638" y="4960343"/>
                <a:ext cx="2101409" cy="1547347"/>
              </a:xfrm>
              <a:prstGeom prst="rect">
                <a:avLst/>
              </a:prstGeom>
              <a:blipFill>
                <a:blip r:embed="rId6"/>
                <a:stretch>
                  <a:fillRect/>
                </a:stretch>
              </a:blipFill>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7ACD44C2-E486-FC43-A0E4-E16032AD51F1}"/>
              </a:ext>
            </a:extLst>
          </p:cNvPr>
          <p:cNvSpPr/>
          <p:nvPr/>
        </p:nvSpPr>
        <p:spPr>
          <a:xfrm>
            <a:off x="6303412" y="11932532"/>
            <a:ext cx="12188825" cy="646331"/>
          </a:xfrm>
          <a:prstGeom prst="rect">
            <a:avLst/>
          </a:prstGeom>
        </p:spPr>
        <p:txBody>
          <a:bodyPr>
            <a:spAutoFit/>
          </a:bodyPr>
          <a:lstStyle/>
          <a:p>
            <a:r>
              <a:rPr lang="en" altLang="ko-Kore-KR">
                <a:solidFill>
                  <a:srgbClr val="222222"/>
                </a:solidFill>
                <a:latin typeface="Arial" panose="020B0604020202020204" pitchFamily="34" charset="0"/>
              </a:rPr>
              <a:t>Friedman, Jerome, Trevor Hastie, and Robert </a:t>
            </a:r>
            <a:r>
              <a:rPr lang="en" altLang="ko-Kore-KR" err="1">
                <a:solidFill>
                  <a:srgbClr val="222222"/>
                </a:solidFill>
                <a:latin typeface="Arial" panose="020B0604020202020204" pitchFamily="34" charset="0"/>
              </a:rPr>
              <a:t>Tibshirani</a:t>
            </a:r>
            <a:r>
              <a:rPr lang="en" altLang="ko-Kore-KR">
                <a:solidFill>
                  <a:srgbClr val="222222"/>
                </a:solidFill>
                <a:latin typeface="Arial" panose="020B0604020202020204" pitchFamily="34" charset="0"/>
              </a:rPr>
              <a:t>. </a:t>
            </a:r>
            <a:r>
              <a:rPr lang="en" altLang="ko-Kore-KR" i="1">
                <a:solidFill>
                  <a:srgbClr val="222222"/>
                </a:solidFill>
                <a:latin typeface="Arial" panose="020B0604020202020204" pitchFamily="34" charset="0"/>
              </a:rPr>
              <a:t>The elements of statistical learning</a:t>
            </a:r>
            <a:r>
              <a:rPr lang="en" altLang="ko-Kore-KR">
                <a:solidFill>
                  <a:srgbClr val="222222"/>
                </a:solidFill>
                <a:latin typeface="Arial" panose="020B0604020202020204" pitchFamily="34" charset="0"/>
              </a:rPr>
              <a:t>. Vol. 1. No. 10. New York: Springer series in statistics, 2001.</a:t>
            </a:r>
            <a:endParaRPr lang="ko-Kore-KR" altLang="en-US"/>
          </a:p>
        </p:txBody>
      </p:sp>
      <p:sp>
        <p:nvSpPr>
          <p:cNvPr id="11" name="Shape 223">
            <a:extLst>
              <a:ext uri="{FF2B5EF4-FFF2-40B4-BE49-F238E27FC236}">
                <a16:creationId xmlns:a16="http://schemas.microsoft.com/office/drawing/2014/main" id="{7D9AFEA0-E8EF-0748-862F-1F9277DD3390}"/>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243213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vs L2 regularization (Ridge)</a:t>
            </a: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pic>
        <p:nvPicPr>
          <p:cNvPr id="2" name="그림 1">
            <a:extLst>
              <a:ext uri="{FF2B5EF4-FFF2-40B4-BE49-F238E27FC236}">
                <a16:creationId xmlns:a16="http://schemas.microsoft.com/office/drawing/2014/main" id="{591F5A3D-55DB-7945-89BF-3C2B5CF50E10}"/>
              </a:ext>
            </a:extLst>
          </p:cNvPr>
          <p:cNvPicPr>
            <a:picLocks noChangeAspect="1"/>
          </p:cNvPicPr>
          <p:nvPr/>
        </p:nvPicPr>
        <p:blipFill>
          <a:blip r:embed="rId4"/>
          <a:stretch>
            <a:fillRect/>
          </a:stretch>
        </p:blipFill>
        <p:spPr>
          <a:xfrm>
            <a:off x="2020800" y="4889906"/>
            <a:ext cx="9001000" cy="5070432"/>
          </a:xfrm>
          <a:prstGeom prst="rect">
            <a:avLst/>
          </a:prstGeom>
        </p:spPr>
      </p:pic>
      <p:sp>
        <p:nvSpPr>
          <p:cNvPr id="4" name="TextBox 3">
            <a:extLst>
              <a:ext uri="{FF2B5EF4-FFF2-40B4-BE49-F238E27FC236}">
                <a16:creationId xmlns:a16="http://schemas.microsoft.com/office/drawing/2014/main" id="{777C3269-EF04-004A-94BD-BE497A148DBC}"/>
              </a:ext>
            </a:extLst>
          </p:cNvPr>
          <p:cNvSpPr txBox="1"/>
          <p:nvPr/>
        </p:nvSpPr>
        <p:spPr>
          <a:xfrm>
            <a:off x="2918921"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L1</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10" name="TextBox 9">
            <a:extLst>
              <a:ext uri="{FF2B5EF4-FFF2-40B4-BE49-F238E27FC236}">
                <a16:creationId xmlns:a16="http://schemas.microsoft.com/office/drawing/2014/main" id="{7934F44D-7901-924E-A8DA-F1B327C81607}"/>
              </a:ext>
            </a:extLst>
          </p:cNvPr>
          <p:cNvSpPr txBox="1"/>
          <p:nvPr/>
        </p:nvSpPr>
        <p:spPr>
          <a:xfrm>
            <a:off x="8103497"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a:t>
            </a:r>
            <a:r>
              <a:rPr kumimoji="1" lang="en-US" altLang="ko-KR" sz="3200" b="1">
                <a:latin typeface="Spoqa Han Sans Neo Bold" panose="020B0500000000000000" pitchFamily="34" charset="-128"/>
                <a:ea typeface="Spoqa Han Sans Neo Bold" panose="020B0500000000000000" pitchFamily="34" charset="-128"/>
              </a:rPr>
              <a:t>2</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8" name="직사각형 7">
            <a:extLst>
              <a:ext uri="{FF2B5EF4-FFF2-40B4-BE49-F238E27FC236}">
                <a16:creationId xmlns:a16="http://schemas.microsoft.com/office/drawing/2014/main" id="{7ACD44C2-E486-FC43-A0E4-E16032AD51F1}"/>
              </a:ext>
            </a:extLst>
          </p:cNvPr>
          <p:cNvSpPr/>
          <p:nvPr/>
        </p:nvSpPr>
        <p:spPr>
          <a:xfrm>
            <a:off x="1766793" y="10287789"/>
            <a:ext cx="9171880" cy="646331"/>
          </a:xfrm>
          <a:prstGeom prst="rect">
            <a:avLst/>
          </a:prstGeom>
        </p:spPr>
        <p:txBody>
          <a:bodyPr wrap="square">
            <a:spAutoFit/>
          </a:bodyPr>
          <a:lstStyle/>
          <a:p>
            <a:r>
              <a:rPr lang="en" altLang="ko-Kore-KR">
                <a:solidFill>
                  <a:srgbClr val="222222"/>
                </a:solidFill>
                <a:latin typeface="Spoqa Han Sans Neo" panose="020B0500000000000000" pitchFamily="34" charset="-128"/>
                <a:ea typeface="Spoqa Han Sans Neo" panose="020B0500000000000000" pitchFamily="34" charset="-128"/>
              </a:rPr>
              <a:t>Friedman, Jerome, Trevor Hastie, and Robert </a:t>
            </a:r>
            <a:r>
              <a:rPr lang="en" altLang="ko-Kore-KR" err="1">
                <a:solidFill>
                  <a:srgbClr val="222222"/>
                </a:solidFill>
                <a:latin typeface="Spoqa Han Sans Neo" panose="020B0500000000000000" pitchFamily="34" charset="-128"/>
                <a:ea typeface="Spoqa Han Sans Neo" panose="020B0500000000000000" pitchFamily="34" charset="-128"/>
              </a:rPr>
              <a:t>Tibshirani</a:t>
            </a:r>
            <a:r>
              <a:rPr lang="en" altLang="ko-Kore-KR">
                <a:solidFill>
                  <a:srgbClr val="222222"/>
                </a:solidFill>
                <a:latin typeface="Spoqa Han Sans Neo" panose="020B0500000000000000" pitchFamily="34" charset="-128"/>
                <a:ea typeface="Spoqa Han Sans Neo" panose="020B0500000000000000" pitchFamily="34" charset="-128"/>
              </a:rPr>
              <a:t>. </a:t>
            </a:r>
            <a:r>
              <a:rPr lang="en" altLang="ko-Kore-KR" i="1">
                <a:solidFill>
                  <a:srgbClr val="222222"/>
                </a:solidFill>
                <a:latin typeface="Spoqa Han Sans Neo Bold" panose="020B0500000000000000" pitchFamily="34" charset="-128"/>
                <a:ea typeface="Spoqa Han Sans Neo Bold" panose="020B0500000000000000" pitchFamily="34" charset="-128"/>
              </a:rPr>
              <a:t>The elements of statistical learning</a:t>
            </a:r>
            <a:r>
              <a:rPr lang="en" altLang="ko-Kore-KR">
                <a:solidFill>
                  <a:srgbClr val="222222"/>
                </a:solidFill>
                <a:latin typeface="Spoqa Han Sans Neo" panose="020B0500000000000000" pitchFamily="34" charset="-128"/>
                <a:ea typeface="Spoqa Han Sans Neo" panose="020B0500000000000000" pitchFamily="34" charset="-128"/>
              </a:rPr>
              <a:t>. Vol. 1. No. 10. New York: Springer series in statistics, 2001.</a:t>
            </a:r>
            <a:endParaRPr lang="ko-Kore-KR" altLang="en-US">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81934BB2-A4D8-E840-8679-3D3AF47DD4C2}"/>
                  </a:ext>
                </a:extLst>
              </p:cNvPr>
              <p:cNvSpPr/>
              <p:nvPr/>
            </p:nvSpPr>
            <p:spPr>
              <a:xfrm>
                <a:off x="11281966" y="4309749"/>
                <a:ext cx="8542164" cy="8983100"/>
              </a:xfrm>
              <a:prstGeom prst="rect">
                <a:avLst/>
              </a:prstGeom>
            </p:spPr>
            <p:txBody>
              <a:bodyPr wrap="square">
                <a:spAutoFit/>
              </a:bodyPr>
              <a:lstStyle/>
              <a:p>
                <a:pPr marL="457200" indent="-457200">
                  <a:buFont typeface="Arial" panose="020B0604020202020204" pitchFamily="34" charset="0"/>
                  <a:buChar char="•"/>
                </a:pPr>
                <a:r>
                  <a:rPr lang="en" altLang="ko-Kore-KR" sz="3200" b="1" dirty="0">
                    <a:solidFill>
                      <a:srgbClr val="212529"/>
                    </a:solidFill>
                    <a:latin typeface="Spoqa Han Sans Neo Bold" panose="020B0500000000000000" pitchFamily="34" charset="-128"/>
                    <a:ea typeface="Spoqa Han Sans Neo Bold" panose="020B0500000000000000" pitchFamily="34" charset="-128"/>
                  </a:rPr>
                  <a:t>L1, L2 Regularization</a:t>
                </a:r>
                <a:r>
                  <a:rPr lang="ko-KR" altLang="en-US" sz="3200" b="1" dirty="0">
                    <a:solidFill>
                      <a:srgbClr val="212529"/>
                    </a:solidFill>
                    <a:latin typeface="Spoqa Han Sans Neo Bold" panose="020B0500000000000000" pitchFamily="34" charset="-128"/>
                    <a:ea typeface="Spoqa Han Sans Neo Bold" panose="020B0500000000000000" pitchFamily="34" charset="-128"/>
                  </a:rPr>
                  <a:t>은 </a:t>
                </a:r>
                <a:r>
                  <a:rPr lang="en" altLang="ko-Kore-KR" sz="3200" b="1" dirty="0">
                    <a:solidFill>
                      <a:srgbClr val="212529"/>
                    </a:solidFill>
                    <a:latin typeface="Spoqa Han Sans Neo Bold" panose="020B0500000000000000" pitchFamily="34" charset="-128"/>
                    <a:ea typeface="Spoqa Han Sans Neo Bold" panose="020B0500000000000000" pitchFamily="34" charset="-128"/>
                  </a:rPr>
                  <a:t>Error</a:t>
                </a:r>
                <a:r>
                  <a:rPr lang="ko-KR" altLang="en-US" sz="3200" b="1" dirty="0" err="1">
                    <a:solidFill>
                      <a:srgbClr val="212529"/>
                    </a:solidFill>
                    <a:latin typeface="Spoqa Han Sans Neo Bold" panose="020B0500000000000000" pitchFamily="34" charset="-128"/>
                    <a:ea typeface="Spoqa Han Sans Neo Bold" panose="020B0500000000000000" pitchFamily="34" charset="-128"/>
                  </a:rPr>
                  <a:t>를</a:t>
                </a:r>
                <a:r>
                  <a:rPr lang="ko-KR" altLang="en-US" sz="3200" b="1" dirty="0">
                    <a:solidFill>
                      <a:srgbClr val="212529"/>
                    </a:solidFill>
                    <a:latin typeface="Spoqa Han Sans Neo Bold" panose="020B0500000000000000" pitchFamily="34" charset="-128"/>
                    <a:ea typeface="Spoqa Han Sans Neo Bold" panose="020B0500000000000000" pitchFamily="34" charset="-128"/>
                  </a:rPr>
                  <a:t> 증가시켜 최적화 하는데 제약을 준다</a:t>
                </a:r>
                <a:r>
                  <a:rPr lang="en-US" altLang="ko-KR" sz="3200" b="1" dirty="0">
                    <a:solidFill>
                      <a:srgbClr val="212529"/>
                    </a:solidFill>
                    <a:latin typeface="Spoqa Han Sans Neo Bold" panose="020B0500000000000000" pitchFamily="34" charset="-128"/>
                    <a:ea typeface="Spoqa Han Sans Neo Bold" panose="020B0500000000000000" pitchFamily="34" charset="-128"/>
                  </a:rPr>
                  <a:t>.</a:t>
                </a:r>
              </a:p>
              <a:p>
                <a:r>
                  <a:rPr lang="en-US" altLang="ko-KR" sz="3200" dirty="0">
                    <a:solidFill>
                      <a:srgbClr val="212529"/>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212529"/>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err="1">
                    <a:solidFill>
                      <a:srgbClr val="212529"/>
                    </a:solidFill>
                    <a:latin typeface="Spoqa Han Sans Neo" panose="020B0500000000000000" pitchFamily="34" charset="-128"/>
                    <a:ea typeface="Spoqa Han Sans Neo" panose="020B0500000000000000" pitchFamily="34" charset="-128"/>
                    <a:sym typeface="Wingdings" pitchFamily="2" charset="2"/>
                  </a:rPr>
                  <a:t>과적합을</a:t>
                </a:r>
                <a:r>
                  <a:rPr lang="ko-KR" altLang="en-US" sz="3200" dirty="0">
                    <a:solidFill>
                      <a:srgbClr val="212529"/>
                    </a:solidFill>
                    <a:latin typeface="Spoqa Han Sans Neo" panose="020B0500000000000000" pitchFamily="34" charset="-128"/>
                    <a:ea typeface="Spoqa Han Sans Neo" panose="020B0500000000000000" pitchFamily="34" charset="-128"/>
                    <a:sym typeface="Wingdings" pitchFamily="2" charset="2"/>
                  </a:rPr>
                  <a:t> 방지해준다</a:t>
                </a:r>
                <a:r>
                  <a:rPr lang="en-US" altLang="ko-KR" sz="3200" dirty="0">
                    <a:solidFill>
                      <a:srgbClr val="212529"/>
                    </a:solidFill>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solidFill>
                    <a:srgbClr val="212529"/>
                  </a:solidFill>
                  <a:latin typeface="Spoqa Han Sans Neo" panose="020B0500000000000000" pitchFamily="34" charset="-128"/>
                  <a:ea typeface="Spoqa Han Sans Neo" panose="020B0500000000000000" pitchFamily="34" charset="-128"/>
                </a:endParaRPr>
              </a:p>
              <a:p>
                <a:endParaRPr lang="en-US" altLang="ko-Kore-KR" sz="3200" dirty="0">
                  <a:latin typeface="Spoqa Han Sans Neo" panose="020B0500000000000000" pitchFamily="34" charset="-128"/>
                  <a:ea typeface="Spoqa Han Sans Neo" panose="020B0500000000000000" pitchFamily="34" charset="-128"/>
                </a:endParaRPr>
              </a:p>
              <a:p>
                <a:endParaRPr kumimoji="1" lang="en-US" altLang="ko-KR" sz="3200" b="0" i="1" dirty="0">
                  <a:solidFill>
                    <a:srgbClr val="212529"/>
                  </a:solidFill>
                  <a:latin typeface="Spoqa Han Sans Neo Bold" panose="020B0500000000000000" pitchFamily="34" charset="-128"/>
                  <a:ea typeface="Spoqa Han Sans Neo Bold" panose="020B0500000000000000" pitchFamily="34" charset="-128"/>
                  <a:sym typeface="Wingdings" pitchFamily="2" charset="2"/>
                </a:endParaRPr>
              </a:p>
              <a:p>
                <a14:m>
                  <m:oMath xmlns:m="http://schemas.openxmlformats.org/officeDocument/2006/math">
                    <m:acc>
                      <m:accPr>
                        <m:chr m:val="̂"/>
                        <m:ctrlPr>
                          <a:rPr kumimoji="1" lang="en-US" altLang="ko-KR" sz="3200" b="0" i="1" dirty="0" smtClean="0">
                            <a:solidFill>
                              <a:srgbClr val="212529"/>
                            </a:solidFill>
                            <a:latin typeface="Cambria Math" panose="02040503050406030204" pitchFamily="18" charset="0"/>
                            <a:ea typeface="Spoqa Han Sans Neo Bold" panose="020B0500000000000000" pitchFamily="34" charset="-128"/>
                            <a:sym typeface="Wingdings" pitchFamily="2" charset="2"/>
                          </a:rPr>
                        </m:ctrlPr>
                      </m:accPr>
                      <m:e>
                        <m:r>
                          <a:rPr kumimoji="1" lang="en-US" altLang="ko-KR" sz="3200" i="1">
                            <a:latin typeface="Cambria Math" panose="02040503050406030204" pitchFamily="18" charset="0"/>
                            <a:ea typeface="Spoqa Han Sans Neo Bold" panose="020B0500000000000000" pitchFamily="34" charset="-128"/>
                            <a:sym typeface="Wingdings" pitchFamily="2" charset="2"/>
                          </a:rPr>
                          <m:t>𝛽</m:t>
                        </m:r>
                      </m:e>
                    </m:acc>
                  </m:oMath>
                </a14:m>
                <a:r>
                  <a:rPr lang="en-US" altLang="ko-KR" sz="3200" dirty="0">
                    <a:latin typeface="Spoqa Han Sans Neo" panose="020B0500000000000000" pitchFamily="34" charset="-128"/>
                    <a:ea typeface="Spoqa Han Sans Neo" panose="020B0500000000000000" pitchFamily="34" charset="-128"/>
                  </a:rPr>
                  <a:t>: Regularization</a:t>
                </a:r>
                <a:r>
                  <a:rPr lang="ko-KR" altLang="en-US" sz="3200" dirty="0">
                    <a:latin typeface="Spoqa Han Sans Neo" panose="020B0500000000000000" pitchFamily="34" charset="-128"/>
                    <a:ea typeface="Spoqa Han Sans Neo" panose="020B0500000000000000" pitchFamily="34" charset="-128"/>
                  </a:rPr>
                  <a:t>이 없을 때의 </a:t>
                </a:r>
                <a:r>
                  <a:rPr lang="en-US" altLang="ko-KR" sz="3200" dirty="0">
                    <a:latin typeface="Spoqa Han Sans Neo" panose="020B0500000000000000" pitchFamily="34" charset="-128"/>
                    <a:ea typeface="Spoqa Han Sans Neo" panose="020B0500000000000000" pitchFamily="34" charset="-128"/>
                  </a:rPr>
                  <a:t>empirical risk</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optima</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(train</a:t>
                </a:r>
                <a:r>
                  <a:rPr lang="ko-KR" altLang="en-US" sz="3200" dirty="0">
                    <a:latin typeface="Spoqa Han Sans Neo" panose="020B0500000000000000" pitchFamily="34" charset="-128"/>
                    <a:ea typeface="Spoqa Han Sans Neo" panose="020B0500000000000000" pitchFamily="34" charset="-128"/>
                  </a:rPr>
                  <a:t>시 </a:t>
                </a:r>
                <a:r>
                  <a:rPr lang="en-US" altLang="ko-KR" sz="3200" dirty="0">
                    <a:latin typeface="Spoqa Han Sans Neo" panose="020B0500000000000000" pitchFamily="34" charset="-128"/>
                    <a:ea typeface="Spoqa Han Sans Neo" panose="020B0500000000000000" pitchFamily="34" charset="-128"/>
                  </a:rPr>
                  <a:t>loss</a:t>
                </a:r>
                <a:r>
                  <a:rPr lang="ko-KR" altLang="en-US" sz="3200" dirty="0">
                    <a:latin typeface="Spoqa Han Sans Neo" panose="020B0500000000000000" pitchFamily="34" charset="-128"/>
                    <a:ea typeface="Spoqa Han Sans Neo" panose="020B0500000000000000" pitchFamily="34" charset="-128"/>
                  </a:rPr>
                  <a:t>가 최소가 되는 지점</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일 때</a:t>
                </a:r>
                <a:r>
                  <a:rPr lang="en-US" altLang="ko-KR" sz="3200" dirty="0">
                    <a:latin typeface="Spoqa Han Sans Neo" panose="020B0500000000000000" pitchFamily="34" charset="-128"/>
                    <a:ea typeface="Spoqa Han Sans Neo" panose="020B0500000000000000" pitchFamily="34" charset="-128"/>
                  </a:rPr>
                  <a:t>,</a:t>
                </a:r>
                <a:endParaRPr lang="en-US" altLang="ko-Kore-KR" sz="3200" dirty="0">
                  <a:latin typeface="Spoqa Han Sans Neo" panose="020B0500000000000000" pitchFamily="34" charset="-128"/>
                  <a:ea typeface="Spoqa Han Sans Neo" panose="020B0500000000000000" pitchFamily="34" charset="-128"/>
                </a:endParaRPr>
              </a:p>
              <a:p>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rPr>
                  <a:t>L1</a:t>
                </a:r>
                <a:r>
                  <a:rPr lang="ko-KR" altLang="en-US" sz="3200" dirty="0">
                    <a:latin typeface="Spoqa Han Sans Neo" panose="020B0500000000000000" pitchFamily="34" charset="-128"/>
                    <a:ea typeface="Spoqa Han Sans Neo" panose="020B0500000000000000" pitchFamily="34" charset="-128"/>
                  </a:rPr>
                  <a:t>의 경우 대부분 </a:t>
                </a:r>
                <a:r>
                  <a:rPr lang="ko-KR" altLang="en-US" sz="3200" b="1" dirty="0">
                    <a:latin typeface="Spoqa Han Sans Neo Bold" panose="020B0500000000000000" pitchFamily="34" charset="-128"/>
                    <a:ea typeface="Spoqa Han Sans Neo Bold" panose="020B0500000000000000" pitchFamily="34" charset="-128"/>
                  </a:rPr>
                  <a:t>꼭지점</a:t>
                </a:r>
                <a:r>
                  <a:rPr lang="en-US" altLang="ko-KR" sz="3200" b="1" dirty="0">
                    <a:latin typeface="Spoqa Han Sans Neo Bold" panose="020B0500000000000000" pitchFamily="34" charset="-128"/>
                    <a:ea typeface="Spoqa Han Sans Neo Bold" panose="020B0500000000000000" pitchFamily="34" charset="-128"/>
                  </a:rPr>
                  <a:t>(</a:t>
                </a:r>
                <a:r>
                  <a:rPr lang="ko-KR" altLang="en-US" sz="3200" b="1" dirty="0">
                    <a:latin typeface="Spoqa Han Sans Neo Bold" panose="020B0500000000000000" pitchFamily="34" charset="-128"/>
                    <a:ea typeface="Spoqa Han Sans Neo Bold" panose="020B0500000000000000" pitchFamily="34" charset="-128"/>
                  </a:rPr>
                  <a:t>모서리 맨 끝</a:t>
                </a:r>
                <a:r>
                  <a:rPr lang="en-US" altLang="ko-KR" sz="3200" b="1" dirty="0">
                    <a:latin typeface="Spoqa Han Sans Neo Bold" panose="020B0500000000000000" pitchFamily="34" charset="-128"/>
                    <a:ea typeface="Spoqa Han Sans Neo Bold" panose="020B0500000000000000" pitchFamily="34" charset="-128"/>
                  </a:rPr>
                  <a:t>)</a:t>
                </a:r>
                <a:r>
                  <a:rPr lang="ko-KR" altLang="en-US" sz="3200" b="1" dirty="0">
                    <a:latin typeface="Spoqa Han Sans Neo Bold" panose="020B0500000000000000" pitchFamily="34" charset="-128"/>
                    <a:ea typeface="Spoqa Han Sans Neo Bold" panose="020B0500000000000000" pitchFamily="34" charset="-128"/>
                  </a:rPr>
                  <a:t>에서 만난다</a:t>
                </a:r>
                <a:r>
                  <a:rPr lang="en-US" altLang="ko-KR" sz="3200" b="1" dirty="0">
                    <a:latin typeface="Spoqa Han Sans Neo Bold" panose="020B0500000000000000" pitchFamily="34" charset="-128"/>
                    <a:ea typeface="Spoqa Han Sans Neo Bold" panose="020B0500000000000000" pitchFamily="34" charset="-128"/>
                  </a:rPr>
                  <a:t>.</a:t>
                </a:r>
              </a:p>
              <a:p>
                <a:pPr marL="914342" lvl="1" indent="-457200">
                  <a:buFont typeface="Wingdings" pitchFamily="2" charset="2"/>
                  <a:buChar char="à"/>
                </a:pPr>
                <a14:m>
                  <m:oMath xmlns:m="http://schemas.openxmlformats.org/officeDocument/2006/math">
                    <m:r>
                      <a:rPr kumimoji="1" lang="en-US" altLang="ko-KR" sz="3200" b="0" i="1" smtClean="0">
                        <a:latin typeface="Cambria Math" panose="02040503050406030204" pitchFamily="18" charset="0"/>
                        <a:ea typeface="Spoqa Han Sans Neo Bold" panose="020B0500000000000000" pitchFamily="34" charset="-128"/>
                        <a:sym typeface="Wingdings" pitchFamily="2" charset="2"/>
                      </a:rPr>
                      <m:t>𝛽</m:t>
                    </m:r>
                  </m:oMath>
                </a14:m>
                <a:r>
                  <a:rPr lang="ko-KR" altLang="en-US" sz="3200" dirty="0">
                    <a:latin typeface="Spoqa Han Sans Neo" panose="020B0500000000000000" pitchFamily="34" charset="-128"/>
                    <a:ea typeface="Spoqa Han Sans Neo" panose="020B0500000000000000" pitchFamily="34" charset="-128"/>
                    <a:sym typeface="Wingdings" pitchFamily="2" charset="2"/>
                  </a:rPr>
                  <a:t>이 </a:t>
                </a:r>
                <a:r>
                  <a:rPr lang="en-US" altLang="ko-KR" sz="3200" dirty="0">
                    <a:latin typeface="Spoqa Han Sans Neo" panose="020B0500000000000000" pitchFamily="34" charset="-128"/>
                    <a:ea typeface="Spoqa Han Sans Neo" panose="020B0500000000000000" pitchFamily="34" charset="-128"/>
                    <a:sym typeface="Wingdings" pitchFamily="2" charset="2"/>
                  </a:rPr>
                  <a:t>0</a:t>
                </a:r>
                <a:r>
                  <a:rPr lang="ko-KR" altLang="en-US" sz="3200" dirty="0">
                    <a:latin typeface="Spoqa Han Sans Neo" panose="020B0500000000000000" pitchFamily="34" charset="-128"/>
                    <a:ea typeface="Spoqa Han Sans Neo" panose="020B0500000000000000" pitchFamily="34" charset="-128"/>
                    <a:sym typeface="Wingdings" pitchFamily="2" charset="2"/>
                  </a:rPr>
                  <a:t>이</a:t>
                </a:r>
                <a:r>
                  <a:rPr lang="en-US" altLang="ko-KR" sz="3200" dirty="0">
                    <a:latin typeface="Spoqa Han Sans Neo" panose="020B0500000000000000" pitchFamily="34" charset="-128"/>
                    <a:ea typeface="Spoqa Han Sans Neo" panose="020B0500000000000000" pitchFamily="34" charset="-128"/>
                    <a:sym typeface="Wingdings" pitchFamily="2" charset="2"/>
                  </a:rPr>
                  <a:t> </a:t>
                </a:r>
                <a:r>
                  <a:rPr lang="ko-KR" altLang="en-US" sz="3200" dirty="0">
                    <a:latin typeface="Spoqa Han Sans Neo" panose="020B0500000000000000" pitchFamily="34" charset="-128"/>
                    <a:ea typeface="Spoqa Han Sans Neo" panose="020B0500000000000000" pitchFamily="34" charset="-128"/>
                    <a:sym typeface="Wingdings" pitchFamily="2" charset="2"/>
                  </a:rPr>
                  <a:t>된다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en-US" altLang="ko-KR" sz="3200" dirty="0">
                    <a:latin typeface="Spoqa Han Sans Neo" panose="020B0500000000000000" pitchFamily="34" charset="-128"/>
                    <a:ea typeface="Spoqa Han Sans Neo" panose="020B0500000000000000" pitchFamily="34" charset="-128"/>
                    <a:sym typeface="Wingdings" pitchFamily="2" charset="2"/>
                  </a:rPr>
                  <a:t>(Sparsity</a:t>
                </a:r>
                <a:r>
                  <a:rPr lang="ko-KR" altLang="en-US" sz="3200" dirty="0">
                    <a:latin typeface="Spoqa Han Sans Neo" panose="020B0500000000000000" pitchFamily="34" charset="-128"/>
                    <a:ea typeface="Spoqa Han Sans Neo" panose="020B0500000000000000" pitchFamily="34" charset="-128"/>
                    <a:sym typeface="Wingdings" pitchFamily="2" charset="2"/>
                  </a:rPr>
                  <a:t>가 생긴다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914342" lvl="1" indent="-457200">
                  <a:buFont typeface="Wingdings" pitchFamily="2" charset="2"/>
                  <a:buChar char="à"/>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457200" indent="-4572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rPr>
                  <a:t>L2</a:t>
                </a:r>
                <a:r>
                  <a:rPr lang="ko-KR" altLang="en-US" sz="3200" dirty="0">
                    <a:latin typeface="Spoqa Han Sans Neo" panose="020B0500000000000000" pitchFamily="34" charset="-128"/>
                    <a:ea typeface="Spoqa Han Sans Neo" panose="020B0500000000000000" pitchFamily="34" charset="-128"/>
                  </a:rPr>
                  <a:t>의 경우</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원</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구</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와 같은 형태이기 때문에</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만나는 지점에서의 </a:t>
                </a:r>
                <a14:m>
                  <m:oMath xmlns:m="http://schemas.openxmlformats.org/officeDocument/2006/math">
                    <m:r>
                      <a:rPr kumimoji="1" lang="en-US" altLang="ko-KR" sz="3200" b="0" i="1" dirty="0" smtClean="0">
                        <a:solidFill>
                          <a:srgbClr val="212529"/>
                        </a:solidFill>
                        <a:latin typeface="Cambria Math" panose="02040503050406030204" pitchFamily="18" charset="0"/>
                        <a:ea typeface="Spoqa Han Sans Neo Bold" panose="020B0500000000000000" pitchFamily="34" charset="-128"/>
                        <a:sym typeface="Wingdings" pitchFamily="2" charset="2"/>
                      </a:rPr>
                      <m:t>𝛽</m:t>
                    </m:r>
                  </m:oMath>
                </a14:m>
                <a:r>
                  <a:rPr lang="ko-KR" altLang="en-US" sz="3200" dirty="0">
                    <a:latin typeface="Spoqa Han Sans Neo" panose="020B0500000000000000" pitchFamily="34" charset="-128"/>
                    <a:ea typeface="Spoqa Han Sans Neo" panose="020B0500000000000000" pitchFamily="34" charset="-128"/>
                  </a:rPr>
                  <a:t> 값들이 </a:t>
                </a:r>
                <a:r>
                  <a:rPr lang="ko-KR" altLang="en-US" sz="3200" dirty="0" err="1">
                    <a:latin typeface="Spoqa Han Sans Neo" panose="020B0500000000000000" pitchFamily="34" charset="-128"/>
                    <a:ea typeface="Spoqa Han Sans Neo" panose="020B0500000000000000" pitchFamily="34" charset="-128"/>
                  </a:rPr>
                  <a:t>균등해진다</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(Grouping</a:t>
                </a:r>
                <a:r>
                  <a:rPr lang="ko-KR" altLang="en-US" sz="3200" dirty="0">
                    <a:latin typeface="Spoqa Han Sans Neo" panose="020B0500000000000000" pitchFamily="34" charset="-128"/>
                    <a:ea typeface="Spoqa Han Sans Neo" panose="020B0500000000000000" pitchFamily="34" charset="-128"/>
                  </a:rPr>
                  <a:t>이 된다</a:t>
                </a:r>
                <a:r>
                  <a:rPr lang="en-US" altLang="ko-KR" sz="3200" dirty="0">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ko-Kore-KR" altLang="en-US" sz="3200" dirty="0">
                  <a:latin typeface="Spoqa Han Sans Neo" panose="020B0500000000000000" pitchFamily="34" charset="-128"/>
                  <a:ea typeface="Spoqa Han Sans Neo" panose="020B0500000000000000" pitchFamily="34" charset="-128"/>
                </a:endParaRPr>
              </a:p>
            </p:txBody>
          </p:sp>
        </mc:Choice>
        <mc:Fallback xmlns="">
          <p:sp>
            <p:nvSpPr>
              <p:cNvPr id="6" name="직사각형 5">
                <a:extLst>
                  <a:ext uri="{FF2B5EF4-FFF2-40B4-BE49-F238E27FC236}">
                    <a16:creationId xmlns:a16="http://schemas.microsoft.com/office/drawing/2014/main" id="{81934BB2-A4D8-E840-8679-3D3AF47DD4C2}"/>
                  </a:ext>
                </a:extLst>
              </p:cNvPr>
              <p:cNvSpPr>
                <a:spLocks noRot="1" noChangeAspect="1" noMove="1" noResize="1" noEditPoints="1" noAdjustHandles="1" noChangeArrowheads="1" noChangeShapeType="1" noTextEdit="1"/>
              </p:cNvSpPr>
              <p:nvPr/>
            </p:nvSpPr>
            <p:spPr>
              <a:xfrm>
                <a:off x="11281966" y="4309749"/>
                <a:ext cx="8542164" cy="8983100"/>
              </a:xfrm>
              <a:prstGeom prst="rect">
                <a:avLst/>
              </a:prstGeom>
              <a:blipFill>
                <a:blip r:embed="rId5"/>
                <a:stretch>
                  <a:fillRect l="-1783" t="-847"/>
                </a:stretch>
              </a:blipFill>
            </p:spPr>
            <p:txBody>
              <a:bodyPr/>
              <a:lstStyle/>
              <a:p>
                <a:r>
                  <a:rPr lang="ko-Kore-KR" altLang="en-US">
                    <a:noFill/>
                  </a:rPr>
                  <a:t> </a:t>
                </a:r>
              </a:p>
            </p:txBody>
          </p:sp>
        </mc:Fallback>
      </mc:AlternateContent>
      <p:sp>
        <p:nvSpPr>
          <p:cNvPr id="7" name="타원 6">
            <a:extLst>
              <a:ext uri="{FF2B5EF4-FFF2-40B4-BE49-F238E27FC236}">
                <a16:creationId xmlns:a16="http://schemas.microsoft.com/office/drawing/2014/main" id="{2FFA6360-E229-CC47-814C-835152FCCC0B}"/>
              </a:ext>
            </a:extLst>
          </p:cNvPr>
          <p:cNvSpPr/>
          <p:nvPr/>
        </p:nvSpPr>
        <p:spPr>
          <a:xfrm>
            <a:off x="3190206" y="7794104"/>
            <a:ext cx="504056" cy="504056"/>
          </a:xfrm>
          <a:prstGeom prst="ellipse">
            <a:avLst/>
          </a:prstGeom>
          <a:noFill/>
          <a:ln w="57150">
            <a:solidFill>
              <a:srgbClr val="ED2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타원 12">
            <a:extLst>
              <a:ext uri="{FF2B5EF4-FFF2-40B4-BE49-F238E27FC236}">
                <a16:creationId xmlns:a16="http://schemas.microsoft.com/office/drawing/2014/main" id="{239749DD-DE31-C145-A6AA-62514AEBECA7}"/>
              </a:ext>
            </a:extLst>
          </p:cNvPr>
          <p:cNvSpPr/>
          <p:nvPr/>
        </p:nvSpPr>
        <p:spPr>
          <a:xfrm>
            <a:off x="7958131" y="7794104"/>
            <a:ext cx="504056" cy="504056"/>
          </a:xfrm>
          <a:prstGeom prst="ellipse">
            <a:avLst/>
          </a:prstGeom>
          <a:noFill/>
          <a:ln w="57150">
            <a:solidFill>
              <a:srgbClr val="ED2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Shape 223">
            <a:extLst>
              <a:ext uri="{FF2B5EF4-FFF2-40B4-BE49-F238E27FC236}">
                <a16:creationId xmlns:a16="http://schemas.microsoft.com/office/drawing/2014/main" id="{26B3A982-1F8E-B748-A929-91C5F692CA4E}"/>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214126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81934BB2-A4D8-E840-8679-3D3AF47DD4C2}"/>
                  </a:ext>
                </a:extLst>
              </p:cNvPr>
              <p:cNvSpPr/>
              <p:nvPr/>
            </p:nvSpPr>
            <p:spPr>
              <a:xfrm>
                <a:off x="10859907" y="3185592"/>
                <a:ext cx="9001000" cy="9448740"/>
              </a:xfrm>
              <a:prstGeom prst="rect">
                <a:avLst/>
              </a:prstGeom>
            </p:spPr>
            <p:txBody>
              <a:bodyPr wrap="square">
                <a:spAutoFit/>
              </a:bodyPr>
              <a:lstStyle/>
              <a:p>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b="1" dirty="0">
                    <a:latin typeface="Spoqa Han Sans Neo Bold" panose="020B0500000000000000" pitchFamily="34" charset="-128"/>
                    <a:ea typeface="Spoqa Han Sans Neo Bold" panose="020B0500000000000000" pitchFamily="34" charset="-128"/>
                  </a:rPr>
                  <a:t>L1</a:t>
                </a:r>
                <a:r>
                  <a:rPr lang="ko-KR" altLang="en-US" sz="3200" b="1" dirty="0">
                    <a:latin typeface="Spoqa Han Sans Neo Bold" panose="020B0500000000000000" pitchFamily="34" charset="-128"/>
                    <a:ea typeface="Spoqa Han Sans Neo Bold" panose="020B0500000000000000" pitchFamily="34" charset="-128"/>
                  </a:rPr>
                  <a:t>의 경우 대부분 만나는 경우가 모서리 맨 끝이다</a:t>
                </a:r>
                <a:r>
                  <a:rPr lang="en-US" altLang="ko-KR" sz="3200" b="1" dirty="0">
                    <a:latin typeface="Spoqa Han Sans Neo Bold" panose="020B0500000000000000" pitchFamily="34" charset="-128"/>
                    <a:ea typeface="Spoqa Han Sans Neo Bold" panose="020B0500000000000000" pitchFamily="34" charset="-128"/>
                  </a:rPr>
                  <a:t>.</a:t>
                </a:r>
              </a:p>
              <a:p>
                <a:pPr marL="914342" lvl="1" indent="-457200">
                  <a:buFont typeface="Wingdings" pitchFamily="2" charset="2"/>
                  <a:buChar char="à"/>
                </a:pPr>
                <a14:m>
                  <m:oMath xmlns:m="http://schemas.openxmlformats.org/officeDocument/2006/math">
                    <m:r>
                      <a:rPr kumimoji="1" lang="en-US" altLang="ko-KR" sz="3200" b="0" i="1" smtClean="0">
                        <a:latin typeface="Cambria Math" panose="02040503050406030204" pitchFamily="18" charset="0"/>
                        <a:ea typeface="Spoqa Han Sans Neo Bold" panose="020B0500000000000000" pitchFamily="34" charset="-128"/>
                        <a:sym typeface="Wingdings" pitchFamily="2" charset="2"/>
                      </a:rPr>
                      <m:t>𝛽</m:t>
                    </m:r>
                  </m:oMath>
                </a14:m>
                <a:r>
                  <a:rPr lang="ko-KR" altLang="en-US" sz="3200" dirty="0">
                    <a:latin typeface="Spoqa Han Sans Neo" panose="020B0500000000000000" pitchFamily="34" charset="-128"/>
                    <a:ea typeface="Spoqa Han Sans Neo" panose="020B0500000000000000" pitchFamily="34" charset="-128"/>
                    <a:sym typeface="Wingdings" pitchFamily="2" charset="2"/>
                  </a:rPr>
                  <a:t>이 </a:t>
                </a:r>
                <a:r>
                  <a:rPr lang="en-US" altLang="ko-KR" sz="3200" dirty="0">
                    <a:latin typeface="Spoqa Han Sans Neo" panose="020B0500000000000000" pitchFamily="34" charset="-128"/>
                    <a:ea typeface="Spoqa Han Sans Neo" panose="020B0500000000000000" pitchFamily="34" charset="-128"/>
                    <a:sym typeface="Wingdings" pitchFamily="2" charset="2"/>
                  </a:rPr>
                  <a:t>0</a:t>
                </a:r>
                <a:r>
                  <a:rPr lang="ko-KR" altLang="en-US" sz="3200" dirty="0">
                    <a:latin typeface="Spoqa Han Sans Neo" panose="020B0500000000000000" pitchFamily="34" charset="-128"/>
                    <a:ea typeface="Spoqa Han Sans Neo" panose="020B0500000000000000" pitchFamily="34" charset="-128"/>
                    <a:sym typeface="Wingdings" pitchFamily="2" charset="2"/>
                  </a:rPr>
                  <a:t>이</a:t>
                </a:r>
                <a:r>
                  <a:rPr lang="en-US" altLang="ko-KR" sz="3200" dirty="0">
                    <a:latin typeface="Spoqa Han Sans Neo" panose="020B0500000000000000" pitchFamily="34" charset="-128"/>
                    <a:ea typeface="Spoqa Han Sans Neo" panose="020B0500000000000000" pitchFamily="34" charset="-128"/>
                    <a:sym typeface="Wingdings" pitchFamily="2" charset="2"/>
                  </a:rPr>
                  <a:t> </a:t>
                </a:r>
                <a:r>
                  <a:rPr lang="ko-KR" altLang="en-US" sz="3200" dirty="0">
                    <a:latin typeface="Spoqa Han Sans Neo" panose="020B0500000000000000" pitchFamily="34" charset="-128"/>
                    <a:ea typeface="Spoqa Han Sans Neo" panose="020B0500000000000000" pitchFamily="34" charset="-128"/>
                    <a:sym typeface="Wingdings" pitchFamily="2" charset="2"/>
                  </a:rPr>
                  <a:t>된다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en-US" altLang="ko-KR" sz="3200" dirty="0">
                    <a:latin typeface="Spoqa Han Sans Neo" panose="020B0500000000000000" pitchFamily="34" charset="-128"/>
                    <a:ea typeface="Spoqa Han Sans Neo" panose="020B0500000000000000" pitchFamily="34" charset="-128"/>
                    <a:sym typeface="Wingdings" pitchFamily="2" charset="2"/>
                  </a:rPr>
                  <a:t>(Sparsity</a:t>
                </a:r>
                <a:r>
                  <a:rPr lang="ko-KR" altLang="en-US" sz="3200" dirty="0">
                    <a:latin typeface="Spoqa Han Sans Neo" panose="020B0500000000000000" pitchFamily="34" charset="-128"/>
                    <a:ea typeface="Spoqa Han Sans Neo" panose="020B0500000000000000" pitchFamily="34" charset="-128"/>
                    <a:sym typeface="Wingdings" pitchFamily="2" charset="2"/>
                  </a:rPr>
                  <a:t>가 생긴다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914342" lvl="1" indent="-457200">
                  <a:buFont typeface="Wingdings" pitchFamily="2" charset="2"/>
                  <a:buChar char="à"/>
                </a:pPr>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pPr marL="914342" lvl="1" indent="-457200">
                  <a:buFont typeface="Wingdings" pitchFamily="2" charset="2"/>
                  <a:buChar char="è"/>
                </a:pPr>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pPr marL="914342" lvl="1" indent="-457200">
                  <a:buFont typeface="Wingdings" pitchFamily="2" charset="2"/>
                  <a:buChar char="è"/>
                </a:pPr>
                <a:r>
                  <a:rPr lang="en-US" altLang="ko-KR" sz="3200" b="1" dirty="0">
                    <a:latin typeface="Spoqa Han Sans Neo Bold" panose="020B0500000000000000" pitchFamily="34" charset="-128"/>
                    <a:ea typeface="Spoqa Han Sans Neo Bold" panose="020B0500000000000000" pitchFamily="34" charset="-128"/>
                    <a:sym typeface="Wingdings" pitchFamily="2" charset="2"/>
                  </a:rPr>
                  <a:t>Sparsity</a:t>
                </a:r>
                <a:r>
                  <a:rPr lang="ko-KR" altLang="en-US" sz="3200" b="1" dirty="0">
                    <a:latin typeface="Spoqa Han Sans Neo Bold" panose="020B0500000000000000" pitchFamily="34" charset="-128"/>
                    <a:ea typeface="Spoqa Han Sans Neo Bold" panose="020B0500000000000000" pitchFamily="34" charset="-128"/>
                    <a:sym typeface="Wingdings" pitchFamily="2" charset="2"/>
                  </a:rPr>
                  <a:t>가 좋은 점</a:t>
                </a:r>
                <a:r>
                  <a:rPr lang="en-US" altLang="ko-KR" sz="3200" b="1" dirty="0">
                    <a:latin typeface="Spoqa Han Sans Neo Bold" panose="020B0500000000000000" pitchFamily="34" charset="-128"/>
                    <a:ea typeface="Spoqa Han Sans Neo Bold" panose="020B0500000000000000" pitchFamily="34" charset="-128"/>
                    <a:sym typeface="Wingdings" pitchFamily="2" charset="2"/>
                  </a:rPr>
                  <a:t>!</a:t>
                </a:r>
              </a:p>
              <a:p>
                <a:pPr marL="914342" lvl="1" indent="-457200">
                  <a:buFont typeface="Wingdings" pitchFamily="2" charset="2"/>
                  <a:buChar char="è"/>
                </a:pPr>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pPr marL="1371487" lvl="2" indent="-457200">
                  <a:buFont typeface="Arial" panose="020B0604020202020204" pitchFamily="34" charset="0"/>
                  <a:buChar char="•"/>
                </a:pPr>
                <a:r>
                  <a:rPr lang="ko-KR" altLang="en-US" sz="3200" dirty="0">
                    <a:latin typeface="Spoqa Han Sans Neo" panose="020B0500000000000000" pitchFamily="34" charset="-128"/>
                    <a:ea typeface="Spoqa Han Sans Neo" panose="020B0500000000000000" pitchFamily="34" charset="-128"/>
                    <a:sym typeface="Wingdings" pitchFamily="2" charset="2"/>
                  </a:rPr>
                  <a:t>많은 파라미터들이 </a:t>
                </a:r>
                <a:r>
                  <a:rPr lang="en-US" altLang="ko-KR" sz="3200" dirty="0">
                    <a:latin typeface="Spoqa Han Sans Neo" panose="020B0500000000000000" pitchFamily="34" charset="-128"/>
                    <a:ea typeface="Spoqa Han Sans Neo" panose="020B0500000000000000" pitchFamily="34" charset="-128"/>
                    <a:sym typeface="Wingdings" pitchFamily="2" charset="2"/>
                  </a:rPr>
                  <a:t>0</a:t>
                </a:r>
                <a:r>
                  <a:rPr lang="ko-KR" altLang="en-US" sz="3200" dirty="0">
                    <a:latin typeface="Spoqa Han Sans Neo" panose="020B0500000000000000" pitchFamily="34" charset="-128"/>
                    <a:ea typeface="Spoqa Han Sans Neo" panose="020B0500000000000000" pitchFamily="34" charset="-128"/>
                    <a:sym typeface="Wingdings" pitchFamily="2" charset="2"/>
                  </a:rPr>
                  <a:t>이 되기 때문에</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모델 압축이 되어 컴퓨팅 파워 코스트를 줄일 수 있다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1371487" lvl="2" indent="-457200">
                  <a:buFont typeface="Arial" panose="020B0604020202020204" pitchFamily="34" charset="0"/>
                  <a:buChar char="•"/>
                </a:pPr>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marL="1371487" lvl="2" indent="-457200">
                  <a:buFont typeface="Arial" panose="020B0604020202020204" pitchFamily="34" charset="0"/>
                  <a:buChar char="•"/>
                </a:pPr>
                <a:r>
                  <a:rPr lang="en-US" altLang="ko-KR" sz="3200" dirty="0">
                    <a:latin typeface="Spoqa Han Sans Neo" panose="020B0500000000000000" pitchFamily="34" charset="-128"/>
                    <a:ea typeface="Spoqa Han Sans Neo" panose="020B0500000000000000" pitchFamily="34" charset="-128"/>
                    <a:sym typeface="Wingdings" pitchFamily="2" charset="2"/>
                  </a:rPr>
                  <a:t>0</a:t>
                </a:r>
                <a:r>
                  <a:rPr lang="ko-KR" altLang="en-US" sz="3200" dirty="0">
                    <a:latin typeface="Spoqa Han Sans Neo" panose="020B0500000000000000" pitchFamily="34" charset="-128"/>
                    <a:ea typeface="Spoqa Han Sans Neo" panose="020B0500000000000000" pitchFamily="34" charset="-128"/>
                    <a:sym typeface="Wingdings" pitchFamily="2" charset="2"/>
                  </a:rPr>
                  <a:t>이 아닌 부분을 주로 볼 수 있기 때문에</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모델이 더 나은 해석 능력을 가진다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1371487" lvl="2" indent="-457200">
                  <a:buFont typeface="Arial" panose="020B0604020202020204" pitchFamily="34" charset="0"/>
                  <a:buChar char="•"/>
                </a:pPr>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marL="1371487" lvl="2" indent="-457200">
                  <a:buFont typeface="Arial" panose="020B0604020202020204" pitchFamily="34" charset="0"/>
                  <a:buChar char="•"/>
                </a:pPr>
                <a:r>
                  <a:rPr lang="ko-KR" altLang="en-US" sz="3200" dirty="0">
                    <a:latin typeface="Spoqa Han Sans Neo" panose="020B0500000000000000" pitchFamily="34" charset="-128"/>
                    <a:ea typeface="Spoqa Han Sans Neo" panose="020B0500000000000000" pitchFamily="34" charset="-128"/>
                    <a:sym typeface="Wingdings" pitchFamily="2" charset="2"/>
                  </a:rPr>
                  <a:t>거의 쓰지 않는 </a:t>
                </a:r>
                <a:r>
                  <a:rPr lang="en-US" altLang="ko-KR" sz="3200" dirty="0">
                    <a:latin typeface="Spoqa Han Sans Neo" panose="020B0500000000000000" pitchFamily="34" charset="-128"/>
                    <a:ea typeface="Spoqa Han Sans Neo" panose="020B0500000000000000" pitchFamily="34" charset="-128"/>
                    <a:sym typeface="Wingdings" pitchFamily="2" charset="2"/>
                  </a:rPr>
                  <a:t>feature</a:t>
                </a:r>
                <a:r>
                  <a:rPr lang="ko-KR" altLang="en-US" sz="3200" dirty="0">
                    <a:latin typeface="Spoqa Han Sans Neo" panose="020B0500000000000000" pitchFamily="34" charset="-128"/>
                    <a:ea typeface="Spoqa Han Sans Neo" panose="020B0500000000000000" pitchFamily="34" charset="-128"/>
                    <a:sym typeface="Wingdings" pitchFamily="2" charset="2"/>
                  </a:rPr>
                  <a:t>와 관련된 부분이 </a:t>
                </a:r>
                <a:r>
                  <a:rPr lang="en-US" altLang="ko-KR" sz="3200" dirty="0">
                    <a:latin typeface="Spoqa Han Sans Neo" panose="020B0500000000000000" pitchFamily="34" charset="-128"/>
                    <a:ea typeface="Spoqa Han Sans Neo" panose="020B0500000000000000" pitchFamily="34" charset="-128"/>
                    <a:sym typeface="Wingdings" pitchFamily="2" charset="2"/>
                  </a:rPr>
                  <a:t>0</a:t>
                </a:r>
                <a:r>
                  <a:rPr lang="ko-KR" altLang="en-US" sz="3200" dirty="0">
                    <a:latin typeface="Spoqa Han Sans Neo" panose="020B0500000000000000" pitchFamily="34" charset="-128"/>
                    <a:ea typeface="Spoqa Han Sans Neo" panose="020B0500000000000000" pitchFamily="34" charset="-128"/>
                    <a:sym typeface="Wingdings" pitchFamily="2" charset="2"/>
                  </a:rPr>
                  <a:t>이 되어</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en-US" altLang="ko-KR" sz="3200" dirty="0">
                    <a:latin typeface="Spoqa Han Sans Neo" panose="020B0500000000000000" pitchFamily="34" charset="-128"/>
                    <a:ea typeface="Spoqa Han Sans Neo" panose="020B0500000000000000" pitchFamily="34" charset="-128"/>
                    <a:sym typeface="Wingdings" pitchFamily="2" charset="2"/>
                  </a:rPr>
                  <a:t>feature selection </a:t>
                </a:r>
                <a:r>
                  <a:rPr lang="ko-KR" altLang="en-US" sz="3200" dirty="0">
                    <a:latin typeface="Spoqa Han Sans Neo" panose="020B0500000000000000" pitchFamily="34" charset="-128"/>
                    <a:ea typeface="Spoqa Han Sans Neo" panose="020B0500000000000000" pitchFamily="34" charset="-128"/>
                    <a:sym typeface="Wingdings" pitchFamily="2" charset="2"/>
                  </a:rPr>
                  <a:t>의 효과를 지닌다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lvl="3"/>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lvl="3"/>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높은 차원 학습이나</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데이터 주도 방법에 효과가 있다</a:t>
                </a:r>
                <a:r>
                  <a:rPr lang="en-US" altLang="ko-KR" sz="32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6" name="직사각형 5">
                <a:extLst>
                  <a:ext uri="{FF2B5EF4-FFF2-40B4-BE49-F238E27FC236}">
                    <a16:creationId xmlns:a16="http://schemas.microsoft.com/office/drawing/2014/main" id="{81934BB2-A4D8-E840-8679-3D3AF47DD4C2}"/>
                  </a:ext>
                </a:extLst>
              </p:cNvPr>
              <p:cNvSpPr>
                <a:spLocks noRot="1" noChangeAspect="1" noMove="1" noResize="1" noEditPoints="1" noAdjustHandles="1" noChangeArrowheads="1" noChangeShapeType="1" noTextEdit="1"/>
              </p:cNvSpPr>
              <p:nvPr/>
            </p:nvSpPr>
            <p:spPr>
              <a:xfrm>
                <a:off x="10859907" y="3185592"/>
                <a:ext cx="9001000" cy="9448740"/>
              </a:xfrm>
              <a:prstGeom prst="rect">
                <a:avLst/>
              </a:prstGeom>
              <a:blipFill>
                <a:blip r:embed="rId4"/>
                <a:stretch>
                  <a:fillRect l="-1549" r="-1690" b="-1074"/>
                </a:stretch>
              </a:blipFill>
            </p:spPr>
            <p:txBody>
              <a:bodyPr/>
              <a:lstStyle/>
              <a:p>
                <a:r>
                  <a:rPr lang="ko-Kore-KR" altLang="en-US">
                    <a:noFill/>
                  </a:rPr>
                  <a:t> </a:t>
                </a:r>
              </a:p>
            </p:txBody>
          </p:sp>
        </mc:Fallback>
      </mc:AlternateContent>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vs L2 regularization (Ridge)</a:t>
            </a:r>
          </a:p>
        </p:txBody>
      </p:sp>
      <p:pic>
        <p:nvPicPr>
          <p:cNvPr id="22" name="그림 21">
            <a:extLst>
              <a:ext uri="{FF2B5EF4-FFF2-40B4-BE49-F238E27FC236}">
                <a16:creationId xmlns:a16="http://schemas.microsoft.com/office/drawing/2014/main" id="{6F87FF8F-0370-6744-BB57-B4B75F386087}"/>
              </a:ext>
            </a:extLst>
          </p:cNvPr>
          <p:cNvPicPr>
            <a:picLocks noChangeAspect="1"/>
          </p:cNvPicPr>
          <p:nvPr/>
        </p:nvPicPr>
        <p:blipFill>
          <a:blip r:embed="rId5"/>
          <a:stretch>
            <a:fillRect/>
          </a:stretch>
        </p:blipFill>
        <p:spPr>
          <a:xfrm>
            <a:off x="1694785" y="4938036"/>
            <a:ext cx="9001000" cy="5070432"/>
          </a:xfrm>
          <a:prstGeom prst="rect">
            <a:avLst/>
          </a:prstGeom>
        </p:spPr>
      </p:pic>
      <p:sp>
        <p:nvSpPr>
          <p:cNvPr id="23" name="TextBox 22">
            <a:extLst>
              <a:ext uri="{FF2B5EF4-FFF2-40B4-BE49-F238E27FC236}">
                <a16:creationId xmlns:a16="http://schemas.microsoft.com/office/drawing/2014/main" id="{D3771E01-C44E-8D4B-B9EC-13F7EED8669E}"/>
              </a:ext>
            </a:extLst>
          </p:cNvPr>
          <p:cNvSpPr txBox="1"/>
          <p:nvPr/>
        </p:nvSpPr>
        <p:spPr>
          <a:xfrm>
            <a:off x="2918921"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L1</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24" name="TextBox 23">
            <a:extLst>
              <a:ext uri="{FF2B5EF4-FFF2-40B4-BE49-F238E27FC236}">
                <a16:creationId xmlns:a16="http://schemas.microsoft.com/office/drawing/2014/main" id="{89705F3D-B1F3-AE45-BD07-4A17B19AE335}"/>
              </a:ext>
            </a:extLst>
          </p:cNvPr>
          <p:cNvSpPr txBox="1"/>
          <p:nvPr/>
        </p:nvSpPr>
        <p:spPr>
          <a:xfrm>
            <a:off x="8103497"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a:t>
            </a:r>
            <a:r>
              <a:rPr kumimoji="1" lang="en-US" altLang="ko-KR" sz="3200" b="1">
                <a:latin typeface="Spoqa Han Sans Neo Bold" panose="020B0500000000000000" pitchFamily="34" charset="-128"/>
                <a:ea typeface="Spoqa Han Sans Neo Bold" panose="020B0500000000000000" pitchFamily="34" charset="-128"/>
              </a:rPr>
              <a:t>2</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25" name="직사각형 24">
            <a:extLst>
              <a:ext uri="{FF2B5EF4-FFF2-40B4-BE49-F238E27FC236}">
                <a16:creationId xmlns:a16="http://schemas.microsoft.com/office/drawing/2014/main" id="{9F34992A-D39B-894F-888E-5795BEB35FF3}"/>
              </a:ext>
            </a:extLst>
          </p:cNvPr>
          <p:cNvSpPr/>
          <p:nvPr/>
        </p:nvSpPr>
        <p:spPr>
          <a:xfrm>
            <a:off x="1766793" y="10287789"/>
            <a:ext cx="9171880" cy="646331"/>
          </a:xfrm>
          <a:prstGeom prst="rect">
            <a:avLst/>
          </a:prstGeom>
        </p:spPr>
        <p:txBody>
          <a:bodyPr wrap="square">
            <a:spAutoFit/>
          </a:bodyPr>
          <a:lstStyle/>
          <a:p>
            <a:r>
              <a:rPr lang="en" altLang="ko-Kore-KR">
                <a:solidFill>
                  <a:srgbClr val="222222"/>
                </a:solidFill>
                <a:latin typeface="Spoqa Han Sans Neo" panose="020B0500000000000000" pitchFamily="34" charset="-128"/>
                <a:ea typeface="Spoqa Han Sans Neo" panose="020B0500000000000000" pitchFamily="34" charset="-128"/>
              </a:rPr>
              <a:t>Friedman, Jerome, Trevor Hastie, and Robert </a:t>
            </a:r>
            <a:r>
              <a:rPr lang="en" altLang="ko-Kore-KR" err="1">
                <a:solidFill>
                  <a:srgbClr val="222222"/>
                </a:solidFill>
                <a:latin typeface="Spoqa Han Sans Neo" panose="020B0500000000000000" pitchFamily="34" charset="-128"/>
                <a:ea typeface="Spoqa Han Sans Neo" panose="020B0500000000000000" pitchFamily="34" charset="-128"/>
              </a:rPr>
              <a:t>Tibshirani</a:t>
            </a:r>
            <a:r>
              <a:rPr lang="en" altLang="ko-Kore-KR">
                <a:solidFill>
                  <a:srgbClr val="222222"/>
                </a:solidFill>
                <a:latin typeface="Spoqa Han Sans Neo" panose="020B0500000000000000" pitchFamily="34" charset="-128"/>
                <a:ea typeface="Spoqa Han Sans Neo" panose="020B0500000000000000" pitchFamily="34" charset="-128"/>
              </a:rPr>
              <a:t>. </a:t>
            </a:r>
            <a:r>
              <a:rPr lang="en" altLang="ko-Kore-KR" i="1">
                <a:solidFill>
                  <a:srgbClr val="222222"/>
                </a:solidFill>
                <a:latin typeface="Spoqa Han Sans Neo Bold" panose="020B0500000000000000" pitchFamily="34" charset="-128"/>
                <a:ea typeface="Spoqa Han Sans Neo Bold" panose="020B0500000000000000" pitchFamily="34" charset="-128"/>
              </a:rPr>
              <a:t>The elements of statistical learning</a:t>
            </a:r>
            <a:r>
              <a:rPr lang="en" altLang="ko-Kore-KR">
                <a:solidFill>
                  <a:srgbClr val="222222"/>
                </a:solidFill>
                <a:latin typeface="Spoqa Han Sans Neo" panose="020B0500000000000000" pitchFamily="34" charset="-128"/>
                <a:ea typeface="Spoqa Han Sans Neo" panose="020B0500000000000000" pitchFamily="34" charset="-128"/>
              </a:rPr>
              <a:t>. Vol. 1. No. 10. New York: Springer series in statistics, 2001.</a:t>
            </a:r>
            <a:endParaRPr lang="ko-Kore-KR" altLang="en-US">
              <a:latin typeface="Spoqa Han Sans Neo" panose="020B0500000000000000" pitchFamily="34" charset="-128"/>
              <a:ea typeface="Spoqa Han Sans Neo" panose="020B0500000000000000" pitchFamily="34" charset="-128"/>
            </a:endParaRPr>
          </a:p>
        </p:txBody>
      </p:sp>
      <p:sp>
        <p:nvSpPr>
          <p:cNvPr id="10" name="Shape 223">
            <a:extLst>
              <a:ext uri="{FF2B5EF4-FFF2-40B4-BE49-F238E27FC236}">
                <a16:creationId xmlns:a16="http://schemas.microsoft.com/office/drawing/2014/main" id="{F2B98034-40EA-9347-B98F-585094062E96}"/>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58319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직사각형 5">
            <a:extLst>
              <a:ext uri="{FF2B5EF4-FFF2-40B4-BE49-F238E27FC236}">
                <a16:creationId xmlns:a16="http://schemas.microsoft.com/office/drawing/2014/main" id="{81934BB2-A4D8-E840-8679-3D3AF47DD4C2}"/>
              </a:ext>
            </a:extLst>
          </p:cNvPr>
          <p:cNvSpPr/>
          <p:nvPr/>
        </p:nvSpPr>
        <p:spPr>
          <a:xfrm>
            <a:off x="11258192" y="3905672"/>
            <a:ext cx="12109807" cy="7109639"/>
          </a:xfrm>
          <a:prstGeom prst="rect">
            <a:avLst/>
          </a:prstGeom>
        </p:spPr>
        <p:txBody>
          <a:bodyPr wrap="square">
            <a:spAutoFit/>
          </a:bodyPr>
          <a:lstStyle/>
          <a:p>
            <a:r>
              <a:rPr lang="en-US" altLang="ko-KR" sz="4000" b="1" dirty="0">
                <a:latin typeface="Spoqa Han Sans Neo Bold" panose="020B0500000000000000" pitchFamily="34" charset="-128"/>
                <a:ea typeface="Spoqa Han Sans Neo Bold" panose="020B0500000000000000" pitchFamily="34" charset="-128"/>
                <a:sym typeface="Wingdings" pitchFamily="2" charset="2"/>
              </a:rPr>
              <a:t> </a:t>
            </a:r>
            <a:r>
              <a:rPr lang="ko-KR" altLang="en-US" sz="4000" b="1" dirty="0">
                <a:latin typeface="Spoqa Han Sans Neo Bold" panose="020B0500000000000000" pitchFamily="34" charset="-128"/>
                <a:ea typeface="Spoqa Han Sans Neo Bold" panose="020B0500000000000000" pitchFamily="34" charset="-128"/>
                <a:sym typeface="Wingdings" pitchFamily="2" charset="2"/>
              </a:rPr>
              <a:t>단점</a:t>
            </a:r>
            <a:r>
              <a:rPr lang="en-US" altLang="ko-KR" sz="4000" b="1" dirty="0">
                <a:latin typeface="Spoqa Han Sans Neo Bold" panose="020B0500000000000000" pitchFamily="34" charset="-128"/>
                <a:ea typeface="Spoqa Han Sans Neo Bold" panose="020B0500000000000000" pitchFamily="34" charset="-128"/>
                <a:sym typeface="Wingdings" pitchFamily="2" charset="2"/>
              </a:rPr>
              <a:t>.</a:t>
            </a:r>
          </a:p>
          <a:p>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b="1" dirty="0">
                <a:latin typeface="Spoqa Han Sans Neo Bold" panose="020B0500000000000000" pitchFamily="34" charset="-128"/>
                <a:ea typeface="Spoqa Han Sans Neo Bold" panose="020B0500000000000000" pitchFamily="34" charset="-128"/>
              </a:rPr>
              <a:t>L1</a:t>
            </a:r>
            <a:r>
              <a:rPr lang="ko-KR" altLang="en-US" sz="3200" b="1" dirty="0">
                <a:latin typeface="Spoqa Han Sans Neo Bold" panose="020B0500000000000000" pitchFamily="34" charset="-128"/>
                <a:ea typeface="Spoqa Han Sans Neo Bold" panose="020B0500000000000000" pitchFamily="34" charset="-128"/>
              </a:rPr>
              <a:t>을 미분 할 경우</a:t>
            </a:r>
            <a:r>
              <a:rPr lang="en-US" altLang="ko-KR" sz="3200" b="1" dirty="0">
                <a:latin typeface="Spoqa Han Sans Neo Bold" panose="020B0500000000000000" pitchFamily="34" charset="-128"/>
                <a:ea typeface="Spoqa Han Sans Neo Bold" panose="020B0500000000000000" pitchFamily="34" charset="-128"/>
              </a:rPr>
              <a:t>,</a:t>
            </a:r>
            <a:r>
              <a:rPr lang="ko-KR" altLang="en-US" sz="3200" b="1" dirty="0">
                <a:latin typeface="Spoqa Han Sans Neo Bold" panose="020B0500000000000000" pitchFamily="34" charset="-128"/>
                <a:ea typeface="Spoqa Han Sans Neo Bold" panose="020B0500000000000000" pitchFamily="34" charset="-128"/>
              </a:rPr>
              <a:t> 유일</a:t>
            </a:r>
            <a:r>
              <a:rPr lang="en-US" altLang="ko-KR" sz="3200" b="1" dirty="0">
                <a:latin typeface="Spoqa Han Sans Neo Bold" panose="020B0500000000000000" pitchFamily="34" charset="-128"/>
                <a:ea typeface="Spoqa Han Sans Neo Bold" panose="020B0500000000000000" pitchFamily="34" charset="-128"/>
              </a:rPr>
              <a:t> </a:t>
            </a:r>
            <a:r>
              <a:rPr lang="ko-KR" altLang="en-US" sz="3200" b="1" dirty="0">
                <a:latin typeface="Spoqa Han Sans Neo Bold" panose="020B0500000000000000" pitchFamily="34" charset="-128"/>
                <a:ea typeface="Spoqa Han Sans Neo Bold" panose="020B0500000000000000" pitchFamily="34" charset="-128"/>
              </a:rPr>
              <a:t>해가 아닐 수 도 있다</a:t>
            </a:r>
            <a:r>
              <a:rPr lang="en-US" altLang="ko-KR" sz="3200" b="1" dirty="0">
                <a:latin typeface="Spoqa Han Sans Neo Bold" panose="020B0500000000000000" pitchFamily="34" charset="-128"/>
                <a:ea typeface="Spoqa Han Sans Neo Bold" panose="020B0500000000000000" pitchFamily="34" charset="-128"/>
              </a:rPr>
              <a:t>. </a:t>
            </a:r>
          </a:p>
          <a:p>
            <a:pPr lvl="1"/>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lvl="1"/>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en-US" altLang="ko-KR" sz="3200" dirty="0">
                <a:latin typeface="Spoqa Han Sans Neo" panose="020B0500000000000000" pitchFamily="34" charset="-128"/>
                <a:ea typeface="Spoqa Han Sans Neo" panose="020B0500000000000000" pitchFamily="34" charset="-128"/>
                <a:sym typeface="Wingdings" pitchFamily="2" charset="2"/>
              </a:rPr>
              <a:t>Solution</a:t>
            </a:r>
            <a:r>
              <a:rPr lang="ko-KR" altLang="en-US" sz="3200" dirty="0">
                <a:latin typeface="Spoqa Han Sans Neo" panose="020B0500000000000000" pitchFamily="34" charset="-128"/>
                <a:ea typeface="Spoqa Han Sans Neo" panose="020B0500000000000000" pitchFamily="34" charset="-128"/>
                <a:sym typeface="Wingdings" pitchFamily="2" charset="2"/>
              </a:rPr>
              <a:t>에 대해 불안정 하다</a:t>
            </a:r>
            <a:r>
              <a:rPr lang="en-US" altLang="ko-KR" sz="3200" dirty="0">
                <a:latin typeface="Spoqa Han Sans Neo" panose="020B0500000000000000" pitchFamily="34" charset="-128"/>
                <a:ea typeface="Spoqa Han Sans Neo" panose="020B0500000000000000" pitchFamily="34" charset="-128"/>
                <a:sym typeface="Wingdings" pitchFamily="2" charset="2"/>
              </a:rPr>
              <a:t>! </a:t>
            </a:r>
          </a:p>
          <a:p>
            <a:endParaRPr lang="en-US" altLang="ko-Kore-KR" sz="3200" dirty="0">
              <a:latin typeface="Spoqa Han Sans Neo" panose="020B0500000000000000" pitchFamily="34" charset="-128"/>
              <a:ea typeface="Spoqa Han Sans Neo" panose="020B0500000000000000" pitchFamily="34" charset="-128"/>
            </a:endParaRPr>
          </a:p>
          <a:p>
            <a:endParaRPr lang="en-US" altLang="ko-Kore-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rPr>
              <a:t>L1</a:t>
            </a:r>
            <a:r>
              <a:rPr lang="ko-KR" altLang="en-US" sz="3200" dirty="0">
                <a:latin typeface="Spoqa Han Sans Neo" panose="020B0500000000000000" pitchFamily="34" charset="-128"/>
                <a:ea typeface="Spoqa Han Sans Neo" panose="020B0500000000000000" pitchFamily="34" charset="-128"/>
              </a:rPr>
              <a:t>을 </a:t>
            </a:r>
            <a:r>
              <a:rPr lang="en-US" altLang="ko-KR" sz="3200" dirty="0">
                <a:latin typeface="Spoqa Han Sans Neo" panose="020B0500000000000000" pitchFamily="34" charset="-128"/>
                <a:ea typeface="Spoqa Han Sans Neo" panose="020B0500000000000000" pitchFamily="34" charset="-128"/>
              </a:rPr>
              <a:t>stochastic gradient descent</a:t>
            </a:r>
            <a:r>
              <a:rPr lang="ko-KR" altLang="en-US" sz="3200" dirty="0">
                <a:latin typeface="Spoqa Han Sans Neo" panose="020B0500000000000000" pitchFamily="34" charset="-128"/>
                <a:ea typeface="Spoqa Han Sans Neo" panose="020B0500000000000000" pitchFamily="34" charset="-128"/>
              </a:rPr>
              <a:t>로</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구할 경우</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한번에 최적 해를 구하는 것이 아니고</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점차 근사해 나가기 때문에</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결과적으로 </a:t>
            </a:r>
            <a:r>
              <a:rPr lang="en-US" altLang="ko-KR" sz="3200" dirty="0">
                <a:latin typeface="Spoqa Han Sans Neo" panose="020B0500000000000000" pitchFamily="34" charset="-128"/>
                <a:ea typeface="Spoqa Han Sans Neo" panose="020B0500000000000000" pitchFamily="34" charset="-128"/>
              </a:rPr>
              <a:t>solution</a:t>
            </a:r>
            <a:r>
              <a:rPr lang="ko-KR" altLang="en-US" sz="3200" dirty="0">
                <a:latin typeface="Spoqa Han Sans Neo" panose="020B0500000000000000" pitchFamily="34" charset="-128"/>
                <a:ea typeface="Spoqa Han Sans Neo" panose="020B0500000000000000" pitchFamily="34" charset="-128"/>
              </a:rPr>
              <a:t>이 </a:t>
            </a:r>
            <a:r>
              <a:rPr lang="en-US" altLang="ko-KR" sz="3200" dirty="0">
                <a:latin typeface="Spoqa Han Sans Neo" panose="020B0500000000000000" pitchFamily="34" charset="-128"/>
                <a:ea typeface="Spoqa Han Sans Neo" panose="020B0500000000000000" pitchFamily="34" charset="-128"/>
              </a:rPr>
              <a:t>sparse</a:t>
            </a:r>
            <a:r>
              <a:rPr lang="ko-Kore-KR" altLang="en-US" sz="3200" dirty="0">
                <a:latin typeface="Spoqa Han Sans Neo" panose="020B0500000000000000" pitchFamily="34" charset="-128"/>
                <a:ea typeface="Spoqa Han Sans Neo" panose="020B0500000000000000" pitchFamily="34" charset="-128"/>
              </a:rPr>
              <a:t>하지 않을 수</a:t>
            </a:r>
            <a:r>
              <a:rPr lang="ko-KR" altLang="en-US" sz="3200" dirty="0">
                <a:latin typeface="Spoqa Han Sans Neo" panose="020B0500000000000000" pitchFamily="34" charset="-128"/>
                <a:ea typeface="Spoqa Han Sans Neo" panose="020B0500000000000000" pitchFamily="34" charset="-128"/>
              </a:rPr>
              <a:t>도 있다</a:t>
            </a:r>
            <a:r>
              <a:rPr lang="en-US" altLang="ko-KR" sz="3200" dirty="0">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Arial" panose="020B0604020202020204" pitchFamily="34" charset="0"/>
              <a:buChar char="•"/>
            </a:pPr>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endParaRPr lang="en-US" altLang="ko-KR" sz="3200" b="1" dirty="0">
              <a:latin typeface="Spoqa Han Sans Neo Bold" panose="020B0500000000000000" pitchFamily="34" charset="-128"/>
              <a:ea typeface="Spoqa Han Sans Neo Bold" panose="020B0500000000000000" pitchFamily="34" charset="-128"/>
              <a:sym typeface="Wingdings" pitchFamily="2" charset="2"/>
            </a:endParaRPr>
          </a:p>
          <a:p>
            <a:r>
              <a:rPr lang="ko-KR" altLang="en-US" sz="3200" b="1" dirty="0">
                <a:latin typeface="Spoqa Han Sans Neo Bold" panose="020B0500000000000000" pitchFamily="34" charset="-128"/>
                <a:ea typeface="Spoqa Han Sans Neo Bold" panose="020B0500000000000000" pitchFamily="34" charset="-128"/>
                <a:sym typeface="Wingdings" pitchFamily="2" charset="2"/>
              </a:rPr>
              <a:t>위의 단점들이 </a:t>
            </a:r>
            <a:r>
              <a:rPr lang="en-US" altLang="ko-KR" sz="3200" b="1" dirty="0">
                <a:latin typeface="Spoqa Han Sans Neo Bold" panose="020B0500000000000000" pitchFamily="34" charset="-128"/>
                <a:ea typeface="Spoqa Han Sans Neo Bold" panose="020B0500000000000000" pitchFamily="34" charset="-128"/>
                <a:sym typeface="Wingdings" pitchFamily="2" charset="2"/>
              </a:rPr>
              <a:t>L2</a:t>
            </a:r>
            <a:r>
              <a:rPr lang="ko-KR" altLang="en-US" sz="3200" b="1" dirty="0" err="1">
                <a:latin typeface="Spoqa Han Sans Neo Bold" panose="020B0500000000000000" pitchFamily="34" charset="-128"/>
                <a:ea typeface="Spoqa Han Sans Neo Bold" panose="020B0500000000000000" pitchFamily="34" charset="-128"/>
                <a:sym typeface="Wingdings" pitchFamily="2" charset="2"/>
              </a:rPr>
              <a:t>를</a:t>
            </a:r>
            <a:r>
              <a:rPr lang="ko-KR" altLang="en-US" sz="3200" b="1" dirty="0">
                <a:latin typeface="Spoqa Han Sans Neo Bold" panose="020B0500000000000000" pitchFamily="34" charset="-128"/>
                <a:ea typeface="Spoqa Han Sans Neo Bold" panose="020B0500000000000000" pitchFamily="34" charset="-128"/>
                <a:sym typeface="Wingdings" pitchFamily="2" charset="2"/>
              </a:rPr>
              <a:t> 쓰는 장점이기도 하다</a:t>
            </a:r>
            <a:r>
              <a:rPr lang="en-US" altLang="ko-KR" sz="3200" b="1" dirty="0">
                <a:latin typeface="Spoqa Han Sans Neo Bold" panose="020B0500000000000000" pitchFamily="34" charset="-128"/>
                <a:ea typeface="Spoqa Han Sans Neo Bold" panose="020B0500000000000000" pitchFamily="34" charset="-128"/>
                <a:sym typeface="Wingdings" pitchFamily="2" charset="2"/>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vs L2 regularization (Ridge)</a:t>
            </a:r>
          </a:p>
        </p:txBody>
      </p:sp>
      <p:pic>
        <p:nvPicPr>
          <p:cNvPr id="8" name="그림 7">
            <a:extLst>
              <a:ext uri="{FF2B5EF4-FFF2-40B4-BE49-F238E27FC236}">
                <a16:creationId xmlns:a16="http://schemas.microsoft.com/office/drawing/2014/main" id="{70540035-198A-5C42-9D1C-3C5E1FDBCEFD}"/>
              </a:ext>
            </a:extLst>
          </p:cNvPr>
          <p:cNvPicPr>
            <a:picLocks noChangeAspect="1"/>
          </p:cNvPicPr>
          <p:nvPr/>
        </p:nvPicPr>
        <p:blipFill>
          <a:blip r:embed="rId4"/>
          <a:stretch>
            <a:fillRect/>
          </a:stretch>
        </p:blipFill>
        <p:spPr>
          <a:xfrm>
            <a:off x="1694785" y="4938036"/>
            <a:ext cx="9001000" cy="5070432"/>
          </a:xfrm>
          <a:prstGeom prst="rect">
            <a:avLst/>
          </a:prstGeom>
        </p:spPr>
      </p:pic>
      <p:sp>
        <p:nvSpPr>
          <p:cNvPr id="9" name="TextBox 8">
            <a:extLst>
              <a:ext uri="{FF2B5EF4-FFF2-40B4-BE49-F238E27FC236}">
                <a16:creationId xmlns:a16="http://schemas.microsoft.com/office/drawing/2014/main" id="{1F7EB708-39A8-7A44-8F11-FBB678D71378}"/>
              </a:ext>
            </a:extLst>
          </p:cNvPr>
          <p:cNvSpPr txBox="1"/>
          <p:nvPr/>
        </p:nvSpPr>
        <p:spPr>
          <a:xfrm>
            <a:off x="2918921"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L1</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10" name="TextBox 9">
            <a:extLst>
              <a:ext uri="{FF2B5EF4-FFF2-40B4-BE49-F238E27FC236}">
                <a16:creationId xmlns:a16="http://schemas.microsoft.com/office/drawing/2014/main" id="{F7904579-FEEC-B64D-BC69-37298B48A89A}"/>
              </a:ext>
            </a:extLst>
          </p:cNvPr>
          <p:cNvSpPr txBox="1"/>
          <p:nvPr/>
        </p:nvSpPr>
        <p:spPr>
          <a:xfrm>
            <a:off x="8103497" y="3977680"/>
            <a:ext cx="668773" cy="584775"/>
          </a:xfrm>
          <a:prstGeom prst="rect">
            <a:avLst/>
          </a:prstGeom>
          <a:noFill/>
        </p:spPr>
        <p:txBody>
          <a:bodyPr wrap="none" rtlCol="0">
            <a:spAutoFit/>
          </a:bodyPr>
          <a:lstStyle/>
          <a:p>
            <a:r>
              <a:rPr kumimoji="1" lang="en-US" altLang="ko-Kore-KR" sz="3200" b="1">
                <a:latin typeface="Spoqa Han Sans Neo Bold" panose="020B0500000000000000" pitchFamily="34" charset="-128"/>
                <a:ea typeface="Spoqa Han Sans Neo Bold" panose="020B0500000000000000" pitchFamily="34" charset="-128"/>
              </a:rPr>
              <a:t>L</a:t>
            </a:r>
            <a:r>
              <a:rPr kumimoji="1" lang="en-US" altLang="ko-KR" sz="3200" b="1">
                <a:latin typeface="Spoqa Han Sans Neo Bold" panose="020B0500000000000000" pitchFamily="34" charset="-128"/>
                <a:ea typeface="Spoqa Han Sans Neo Bold" panose="020B0500000000000000" pitchFamily="34" charset="-128"/>
              </a:rPr>
              <a:t>2</a:t>
            </a:r>
            <a:endParaRPr kumimoji="1" lang="ko-Kore-KR" altLang="en-US" sz="3200" b="1">
              <a:latin typeface="Spoqa Han Sans Neo Bold" panose="020B0500000000000000" pitchFamily="34" charset="-128"/>
              <a:ea typeface="Spoqa Han Sans Neo Bold" panose="020B0500000000000000" pitchFamily="34" charset="-128"/>
            </a:endParaRPr>
          </a:p>
        </p:txBody>
      </p:sp>
      <p:sp>
        <p:nvSpPr>
          <p:cNvPr id="11" name="직사각형 10">
            <a:extLst>
              <a:ext uri="{FF2B5EF4-FFF2-40B4-BE49-F238E27FC236}">
                <a16:creationId xmlns:a16="http://schemas.microsoft.com/office/drawing/2014/main" id="{1531E822-0B30-8D46-8C2C-27A695BA6B3E}"/>
              </a:ext>
            </a:extLst>
          </p:cNvPr>
          <p:cNvSpPr/>
          <p:nvPr/>
        </p:nvSpPr>
        <p:spPr>
          <a:xfrm>
            <a:off x="1766793" y="10287789"/>
            <a:ext cx="9171880" cy="646331"/>
          </a:xfrm>
          <a:prstGeom prst="rect">
            <a:avLst/>
          </a:prstGeom>
        </p:spPr>
        <p:txBody>
          <a:bodyPr wrap="square">
            <a:spAutoFit/>
          </a:bodyPr>
          <a:lstStyle/>
          <a:p>
            <a:r>
              <a:rPr lang="en" altLang="ko-Kore-KR">
                <a:solidFill>
                  <a:srgbClr val="222222"/>
                </a:solidFill>
                <a:latin typeface="Spoqa Han Sans Neo" panose="020B0500000000000000" pitchFamily="34" charset="-128"/>
                <a:ea typeface="Spoqa Han Sans Neo" panose="020B0500000000000000" pitchFamily="34" charset="-128"/>
              </a:rPr>
              <a:t>Friedman, Jerome, Trevor Hastie, and Robert </a:t>
            </a:r>
            <a:r>
              <a:rPr lang="en" altLang="ko-Kore-KR" err="1">
                <a:solidFill>
                  <a:srgbClr val="222222"/>
                </a:solidFill>
                <a:latin typeface="Spoqa Han Sans Neo" panose="020B0500000000000000" pitchFamily="34" charset="-128"/>
                <a:ea typeface="Spoqa Han Sans Neo" panose="020B0500000000000000" pitchFamily="34" charset="-128"/>
              </a:rPr>
              <a:t>Tibshirani</a:t>
            </a:r>
            <a:r>
              <a:rPr lang="en" altLang="ko-Kore-KR">
                <a:solidFill>
                  <a:srgbClr val="222222"/>
                </a:solidFill>
                <a:latin typeface="Spoqa Han Sans Neo" panose="020B0500000000000000" pitchFamily="34" charset="-128"/>
                <a:ea typeface="Spoqa Han Sans Neo" panose="020B0500000000000000" pitchFamily="34" charset="-128"/>
              </a:rPr>
              <a:t>. </a:t>
            </a:r>
            <a:r>
              <a:rPr lang="en" altLang="ko-Kore-KR" i="1">
                <a:solidFill>
                  <a:srgbClr val="222222"/>
                </a:solidFill>
                <a:latin typeface="Spoqa Han Sans Neo Bold" panose="020B0500000000000000" pitchFamily="34" charset="-128"/>
                <a:ea typeface="Spoqa Han Sans Neo Bold" panose="020B0500000000000000" pitchFamily="34" charset="-128"/>
              </a:rPr>
              <a:t>The elements of statistical learning</a:t>
            </a:r>
            <a:r>
              <a:rPr lang="en" altLang="ko-Kore-KR">
                <a:solidFill>
                  <a:srgbClr val="222222"/>
                </a:solidFill>
                <a:latin typeface="Spoqa Han Sans Neo" panose="020B0500000000000000" pitchFamily="34" charset="-128"/>
                <a:ea typeface="Spoqa Han Sans Neo" panose="020B0500000000000000" pitchFamily="34" charset="-128"/>
              </a:rPr>
              <a:t>. Vol. 1. No. 10. New York: Springer series in statistics, 2001.</a:t>
            </a:r>
            <a:endParaRPr lang="ko-Kore-KR" altLang="en-US">
              <a:latin typeface="Spoqa Han Sans Neo" panose="020B0500000000000000" pitchFamily="34" charset="-128"/>
              <a:ea typeface="Spoqa Han Sans Neo" panose="020B0500000000000000" pitchFamily="34" charset="-128"/>
            </a:endParaRPr>
          </a:p>
        </p:txBody>
      </p:sp>
      <p:sp>
        <p:nvSpPr>
          <p:cNvPr id="12" name="Shape 223">
            <a:extLst>
              <a:ext uri="{FF2B5EF4-FFF2-40B4-BE49-F238E27FC236}">
                <a16:creationId xmlns:a16="http://schemas.microsoft.com/office/drawing/2014/main" id="{0FDF270E-9C9C-0341-86BF-AA346CD9F39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610156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L1 regularization(Lasso) vs L2 regularization (Ridge)</a:t>
            </a:r>
          </a:p>
        </p:txBody>
      </p:sp>
      <p:graphicFrame>
        <p:nvGraphicFramePr>
          <p:cNvPr id="2" name="표 2">
            <a:extLst>
              <a:ext uri="{FF2B5EF4-FFF2-40B4-BE49-F238E27FC236}">
                <a16:creationId xmlns:a16="http://schemas.microsoft.com/office/drawing/2014/main" id="{02EB127F-371A-5847-8EA3-8976FF8FBB48}"/>
              </a:ext>
            </a:extLst>
          </p:cNvPr>
          <p:cNvGraphicFramePr>
            <a:graphicFrameLocks noGrp="1"/>
          </p:cNvGraphicFramePr>
          <p:nvPr>
            <p:extLst>
              <p:ext uri="{D42A27DB-BD31-4B8C-83A1-F6EECF244321}">
                <p14:modId xmlns:p14="http://schemas.microsoft.com/office/powerpoint/2010/main" val="414736903"/>
              </p:ext>
            </p:extLst>
          </p:nvPr>
        </p:nvGraphicFramePr>
        <p:xfrm>
          <a:off x="2182094" y="4121696"/>
          <a:ext cx="17714044" cy="7648865"/>
        </p:xfrm>
        <a:graphic>
          <a:graphicData uri="http://schemas.openxmlformats.org/drawingml/2006/table">
            <a:tbl>
              <a:tblPr firstRow="1" bandRow="1">
                <a:tableStyleId>{5940675A-B579-460E-94D1-54222C63F5DA}</a:tableStyleId>
              </a:tblPr>
              <a:tblGrid>
                <a:gridCol w="5591340">
                  <a:extLst>
                    <a:ext uri="{9D8B030D-6E8A-4147-A177-3AD203B41FA5}">
                      <a16:colId xmlns:a16="http://schemas.microsoft.com/office/drawing/2014/main" val="2667499406"/>
                    </a:ext>
                  </a:extLst>
                </a:gridCol>
                <a:gridCol w="5975504">
                  <a:extLst>
                    <a:ext uri="{9D8B030D-6E8A-4147-A177-3AD203B41FA5}">
                      <a16:colId xmlns:a16="http://schemas.microsoft.com/office/drawing/2014/main" val="151680100"/>
                    </a:ext>
                  </a:extLst>
                </a:gridCol>
                <a:gridCol w="6147200">
                  <a:extLst>
                    <a:ext uri="{9D8B030D-6E8A-4147-A177-3AD203B41FA5}">
                      <a16:colId xmlns:a16="http://schemas.microsoft.com/office/drawing/2014/main" val="3084832521"/>
                    </a:ext>
                  </a:extLst>
                </a:gridCol>
              </a:tblGrid>
              <a:tr h="1244906">
                <a:tc>
                  <a:txBody>
                    <a:bodyPr/>
                    <a:lstStyle/>
                    <a:p>
                      <a:pPr algn="ct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ko-Kore-KR" sz="3500" b="1">
                          <a:latin typeface="Spoqa Han Sans Neo Bold" panose="020B0500000000000000" pitchFamily="34" charset="-128"/>
                          <a:ea typeface="Spoqa Han Sans Neo Bold" panose="020B0500000000000000" pitchFamily="34" charset="-128"/>
                        </a:rPr>
                        <a:t>L1 regression</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ko-Kore-KR" sz="3500" b="1">
                          <a:latin typeface="Spoqa Han Sans Neo Bold" panose="020B0500000000000000" pitchFamily="34" charset="-128"/>
                          <a:ea typeface="Spoqa Han Sans Neo Bold" panose="020B0500000000000000" pitchFamily="34" charset="-128"/>
                        </a:rPr>
                        <a:t>L2 regression</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0291755"/>
                  </a:ext>
                </a:extLst>
              </a:tr>
              <a:tr h="1424335">
                <a:tc>
                  <a:txBody>
                    <a:bodyPr/>
                    <a:lstStyle/>
                    <a:p>
                      <a:pPr algn="ctr"/>
                      <a:r>
                        <a:rPr lang="en-US" altLang="ko-Kore-KR" sz="3500" b="1">
                          <a:latin typeface="Spoqa Han Sans Neo Bold" panose="020B0500000000000000" pitchFamily="34" charset="-128"/>
                          <a:ea typeface="Spoqa Han Sans Neo Bold" panose="020B0500000000000000" pitchFamily="34" charset="-128"/>
                        </a:rPr>
                        <a:t>Robustness</a:t>
                      </a:r>
                    </a:p>
                    <a:p>
                      <a:pPr algn="ctr"/>
                      <a:r>
                        <a:rPr lang="en-US" altLang="ko-Kore-KR" sz="3500" b="1">
                          <a:latin typeface="Spoqa Han Sans Neo Bold" panose="020B0500000000000000" pitchFamily="34" charset="-128"/>
                          <a:ea typeface="Spoqa Han Sans Neo Bold" panose="020B0500000000000000" pitchFamily="34" charset="-128"/>
                        </a:rPr>
                        <a:t>(outlier</a:t>
                      </a:r>
                      <a:r>
                        <a:rPr lang="ko-KR" altLang="en-US" sz="3500" b="1">
                          <a:latin typeface="Spoqa Han Sans Neo Bold" panose="020B0500000000000000" pitchFamily="34" charset="-128"/>
                          <a:ea typeface="Spoqa Han Sans Neo Bold" panose="020B0500000000000000" pitchFamily="34" charset="-128"/>
                        </a:rPr>
                        <a:t>에 강한가</a:t>
                      </a:r>
                      <a:r>
                        <a:rPr lang="en-US" altLang="ko-KR" sz="3500" b="1">
                          <a:latin typeface="Spoqa Han Sans Neo Bold" panose="020B0500000000000000" pitchFamily="34" charset="-128"/>
                          <a:ea typeface="Spoqa Han Sans Neo Bold" panose="020B0500000000000000" pitchFamily="34" charset="-128"/>
                        </a:rPr>
                        <a:t>?)</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altLang="ko-Kore-KR" sz="3500">
                          <a:latin typeface="Spoqa Han Sans Neo" panose="020B0500000000000000" pitchFamily="34" charset="-128"/>
                          <a:ea typeface="Spoqa Han Sans Neo" panose="020B0500000000000000" pitchFamily="34" charset="-128"/>
                        </a:rPr>
                        <a:t>O</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altLang="ko-Kore-KR" sz="3500">
                          <a:latin typeface="Spoqa Han Sans Neo" panose="020B0500000000000000" pitchFamily="34" charset="-128"/>
                          <a:ea typeface="Spoqa Han Sans Neo" panose="020B0500000000000000" pitchFamily="34" charset="-128"/>
                        </a:rPr>
                        <a:t>X</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31966249"/>
                  </a:ext>
                </a:extLst>
              </a:tr>
              <a:tr h="1244906">
                <a:tc>
                  <a:txBody>
                    <a:bodyPr/>
                    <a:lstStyle/>
                    <a:p>
                      <a:pPr algn="ctr"/>
                      <a:r>
                        <a:rPr lang="en-US" altLang="ko-Kore-KR" sz="3500" b="1">
                          <a:latin typeface="Spoqa Han Sans Neo Bold" panose="020B0500000000000000" pitchFamily="34" charset="-128"/>
                          <a:ea typeface="Spoqa Han Sans Neo Bold" panose="020B0500000000000000" pitchFamily="34" charset="-128"/>
                        </a:rPr>
                        <a:t>Stable </a:t>
                      </a:r>
                      <a:r>
                        <a:rPr lang="ko-KR" altLang="en-US" sz="3500" b="1">
                          <a:latin typeface="Spoqa Han Sans Neo Bold" panose="020B0500000000000000" pitchFamily="34" charset="-128"/>
                          <a:ea typeface="Spoqa Han Sans Neo Bold" panose="020B0500000000000000" pitchFamily="34" charset="-128"/>
                        </a:rPr>
                        <a:t>한가</a:t>
                      </a:r>
                      <a:r>
                        <a:rPr lang="en-US" altLang="ko-KR" sz="3500" b="1">
                          <a:latin typeface="Spoqa Han Sans Neo Bold" panose="020B0500000000000000" pitchFamily="34" charset="-128"/>
                          <a:ea typeface="Spoqa Han Sans Neo Bold" panose="020B0500000000000000" pitchFamily="34" charset="-128"/>
                        </a:rPr>
                        <a:t>?</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altLang="ko-Kore-KR" sz="3500">
                          <a:latin typeface="Spoqa Han Sans Neo" panose="020B0500000000000000" pitchFamily="34" charset="-128"/>
                          <a:ea typeface="Spoqa Han Sans Neo" panose="020B0500000000000000" pitchFamily="34" charset="-128"/>
                        </a:rPr>
                        <a:t>X</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tcPr>
                </a:tc>
                <a:tc>
                  <a:txBody>
                    <a:bodyPr/>
                    <a:lstStyle/>
                    <a:p>
                      <a:pPr algn="ctr"/>
                      <a:r>
                        <a:rPr lang="en-US" altLang="ko-Kore-KR" sz="3500">
                          <a:latin typeface="Spoqa Han Sans Neo" panose="020B0500000000000000" pitchFamily="34" charset="-128"/>
                          <a:ea typeface="Spoqa Han Sans Neo" panose="020B0500000000000000" pitchFamily="34" charset="-128"/>
                        </a:rPr>
                        <a:t>O</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R w="12700" cap="flat" cmpd="sng" algn="ctr">
                      <a:noFill/>
                      <a:prstDash val="solid"/>
                      <a:round/>
                      <a:headEnd type="none" w="med" len="med"/>
                      <a:tailEnd type="none" w="med" len="med"/>
                    </a:lnR>
                  </a:tcPr>
                </a:tc>
                <a:extLst>
                  <a:ext uri="{0D108BD9-81ED-4DB2-BD59-A6C34878D82A}">
                    <a16:rowId xmlns:a16="http://schemas.microsoft.com/office/drawing/2014/main" val="2618972657"/>
                  </a:ext>
                </a:extLst>
              </a:tr>
              <a:tr h="1244906">
                <a:tc>
                  <a:txBody>
                    <a:bodyPr/>
                    <a:lstStyle/>
                    <a:p>
                      <a:pPr algn="ctr"/>
                      <a:r>
                        <a:rPr lang="ko-Kore-KR" altLang="en-US" sz="3500" b="1">
                          <a:latin typeface="Spoqa Han Sans Neo Bold" panose="020B0500000000000000" pitchFamily="34" charset="-128"/>
                          <a:ea typeface="Spoqa Han Sans Neo Bold" panose="020B0500000000000000" pitchFamily="34" charset="-128"/>
                        </a:rPr>
                        <a:t>유일</a:t>
                      </a:r>
                      <a:r>
                        <a:rPr lang="ko-KR" altLang="en-US" sz="3500" b="1">
                          <a:latin typeface="Spoqa Han Sans Neo Bold" panose="020B0500000000000000" pitchFamily="34" charset="-128"/>
                          <a:ea typeface="Spoqa Han Sans Neo Bold" panose="020B0500000000000000" pitchFamily="34" charset="-128"/>
                        </a:rPr>
                        <a:t>해를 갖는가</a:t>
                      </a:r>
                      <a:r>
                        <a:rPr lang="en-US" altLang="ko-KR" sz="3500" b="1">
                          <a:latin typeface="Spoqa Han Sans Neo Bold" panose="020B0500000000000000" pitchFamily="34" charset="-128"/>
                          <a:ea typeface="Spoqa Han Sans Neo Bold" panose="020B0500000000000000" pitchFamily="34" charset="-128"/>
                        </a:rPr>
                        <a:t>?</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altLang="ko-Kore-KR" sz="3500">
                          <a:latin typeface="Spoqa Han Sans Neo" panose="020B0500000000000000" pitchFamily="34" charset="-128"/>
                          <a:ea typeface="Spoqa Han Sans Neo" panose="020B0500000000000000" pitchFamily="34" charset="-128"/>
                        </a:rPr>
                        <a:t>X</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tcPr>
                </a:tc>
                <a:tc>
                  <a:txBody>
                    <a:bodyPr/>
                    <a:lstStyle/>
                    <a:p>
                      <a:pPr algn="ctr"/>
                      <a:r>
                        <a:rPr lang="en-US" altLang="ko-Kore-KR" sz="3500">
                          <a:latin typeface="Spoqa Han Sans Neo" panose="020B0500000000000000" pitchFamily="34" charset="-128"/>
                          <a:ea typeface="Spoqa Han Sans Neo" panose="020B0500000000000000" pitchFamily="34" charset="-128"/>
                        </a:rPr>
                        <a:t>O</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R w="12700" cap="flat" cmpd="sng" algn="ctr">
                      <a:noFill/>
                      <a:prstDash val="solid"/>
                      <a:round/>
                      <a:headEnd type="none" w="med" len="med"/>
                      <a:tailEnd type="none" w="med" len="med"/>
                    </a:lnR>
                  </a:tcPr>
                </a:tc>
                <a:extLst>
                  <a:ext uri="{0D108BD9-81ED-4DB2-BD59-A6C34878D82A}">
                    <a16:rowId xmlns:a16="http://schemas.microsoft.com/office/drawing/2014/main" val="628289045"/>
                  </a:ext>
                </a:extLst>
              </a:tr>
              <a:tr h="1244906">
                <a:tc>
                  <a:txBody>
                    <a:bodyPr/>
                    <a:lstStyle/>
                    <a:p>
                      <a:pPr algn="ctr"/>
                      <a:r>
                        <a:rPr lang="en-US" altLang="ko-Kore-KR" sz="3500" b="1">
                          <a:latin typeface="Spoqa Han Sans Neo Bold" panose="020B0500000000000000" pitchFamily="34" charset="-128"/>
                          <a:ea typeface="Spoqa Han Sans Neo Bold" panose="020B0500000000000000" pitchFamily="34" charset="-128"/>
                        </a:rPr>
                        <a:t>Feature selection</a:t>
                      </a:r>
                      <a:r>
                        <a:rPr lang="ko-KR" altLang="en-US" sz="3500" b="1">
                          <a:latin typeface="Spoqa Han Sans Neo Bold" panose="020B0500000000000000" pitchFamily="34" charset="-128"/>
                          <a:ea typeface="Spoqa Han Sans Neo Bold" panose="020B0500000000000000" pitchFamily="34" charset="-128"/>
                        </a:rPr>
                        <a:t> 효과</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altLang="ko-Kore-KR" sz="3500">
                          <a:latin typeface="Spoqa Han Sans Neo" panose="020B0500000000000000" pitchFamily="34" charset="-128"/>
                          <a:ea typeface="Spoqa Han Sans Neo" panose="020B0500000000000000" pitchFamily="34" charset="-128"/>
                        </a:rPr>
                        <a:t>O</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tcPr>
                </a:tc>
                <a:tc>
                  <a:txBody>
                    <a:bodyPr/>
                    <a:lstStyle/>
                    <a:p>
                      <a:pPr algn="ctr"/>
                      <a:r>
                        <a:rPr lang="en-US" altLang="ko-Kore-KR" sz="3500">
                          <a:latin typeface="Spoqa Han Sans Neo" panose="020B0500000000000000" pitchFamily="34" charset="-128"/>
                          <a:ea typeface="Spoqa Han Sans Neo" panose="020B0500000000000000" pitchFamily="34" charset="-128"/>
                        </a:rPr>
                        <a:t>X</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R w="12700" cap="flat" cmpd="sng" algn="ctr">
                      <a:noFill/>
                      <a:prstDash val="solid"/>
                      <a:round/>
                      <a:headEnd type="none" w="med" len="med"/>
                      <a:tailEnd type="none" w="med" len="med"/>
                    </a:lnR>
                  </a:tcPr>
                </a:tc>
                <a:extLst>
                  <a:ext uri="{0D108BD9-81ED-4DB2-BD59-A6C34878D82A}">
                    <a16:rowId xmlns:a16="http://schemas.microsoft.com/office/drawing/2014/main" val="2319763285"/>
                  </a:ext>
                </a:extLst>
              </a:tr>
              <a:tr h="1244906">
                <a:tc>
                  <a:txBody>
                    <a:bodyPr/>
                    <a:lstStyle/>
                    <a:p>
                      <a:pPr algn="ctr"/>
                      <a:r>
                        <a:rPr lang="en-US" altLang="ko-Kore-KR" sz="3500" b="1">
                          <a:latin typeface="Spoqa Han Sans Neo Bold" panose="020B0500000000000000" pitchFamily="34" charset="-128"/>
                          <a:ea typeface="Spoqa Han Sans Neo Bold" panose="020B0500000000000000" pitchFamily="34" charset="-128"/>
                        </a:rPr>
                        <a:t>Sparsity</a:t>
                      </a:r>
                      <a:endParaRPr lang="ko-Kore-KR" altLang="en-US" sz="3500" b="1">
                        <a:latin typeface="Spoqa Han Sans Neo Bold" panose="020B0500000000000000" pitchFamily="34" charset="-128"/>
                        <a:ea typeface="Spoqa Han Sans Neo Bold" panose="020B0500000000000000" pitchFamily="34" charset="-128"/>
                      </a:endParaRPr>
                    </a:p>
                  </a:txBody>
                  <a:tcPr marL="88233" marR="88233" marT="44117" marB="44117"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altLang="ko-Kore-KR" sz="3500">
                          <a:latin typeface="Spoqa Han Sans Neo" panose="020B0500000000000000" pitchFamily="34" charset="-128"/>
                          <a:ea typeface="Spoqa Han Sans Neo" panose="020B0500000000000000" pitchFamily="34" charset="-128"/>
                        </a:rPr>
                        <a:t>O</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L w="38100" cap="flat" cmpd="sng" algn="ctr">
                      <a:solidFill>
                        <a:schemeClr val="tx1"/>
                      </a:solidFill>
                      <a:prstDash val="solid"/>
                      <a:round/>
                      <a:headEnd type="none" w="med" len="med"/>
                      <a:tailEnd type="none" w="med" len="med"/>
                    </a:lnL>
                  </a:tcPr>
                </a:tc>
                <a:tc>
                  <a:txBody>
                    <a:bodyPr/>
                    <a:lstStyle/>
                    <a:p>
                      <a:pPr algn="ctr"/>
                      <a:r>
                        <a:rPr lang="en-US" altLang="ko-Kore-KR" sz="3500">
                          <a:latin typeface="Spoqa Han Sans Neo" panose="020B0500000000000000" pitchFamily="34" charset="-128"/>
                          <a:ea typeface="Spoqa Han Sans Neo" panose="020B0500000000000000" pitchFamily="34" charset="-128"/>
                        </a:rPr>
                        <a:t>X</a:t>
                      </a:r>
                      <a:endParaRPr lang="ko-Kore-KR" altLang="en-US" sz="3500">
                        <a:latin typeface="Spoqa Han Sans Neo" panose="020B0500000000000000" pitchFamily="34" charset="-128"/>
                        <a:ea typeface="Spoqa Han Sans Neo" panose="020B0500000000000000" pitchFamily="34" charset="-128"/>
                      </a:endParaRPr>
                    </a:p>
                  </a:txBody>
                  <a:tcPr marL="88233" marR="88233" marT="44117" marB="44117" anchor="ctr">
                    <a:lnR w="12700" cap="flat" cmpd="sng" algn="ctr">
                      <a:noFill/>
                      <a:prstDash val="solid"/>
                      <a:round/>
                      <a:headEnd type="none" w="med" len="med"/>
                      <a:tailEnd type="none" w="med" len="med"/>
                    </a:lnR>
                  </a:tcPr>
                </a:tc>
                <a:extLst>
                  <a:ext uri="{0D108BD9-81ED-4DB2-BD59-A6C34878D82A}">
                    <a16:rowId xmlns:a16="http://schemas.microsoft.com/office/drawing/2014/main" val="1939280614"/>
                  </a:ext>
                </a:extLst>
              </a:tr>
            </a:tbl>
          </a:graphicData>
        </a:graphic>
      </p:graphicFrame>
      <p:sp>
        <p:nvSpPr>
          <p:cNvPr id="6" name="Shape 223">
            <a:extLst>
              <a:ext uri="{FF2B5EF4-FFF2-40B4-BE49-F238E27FC236}">
                <a16:creationId xmlns:a16="http://schemas.microsoft.com/office/drawing/2014/main" id="{407C48A7-1895-414C-A64A-E2F1CEB81A01}"/>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41839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3. </a:t>
            </a:r>
            <a:r>
              <a:rPr lang="ko-KR" altLang="en-US" b="1">
                <a:solidFill>
                  <a:srgbClr val="ED234B"/>
                </a:solidFill>
                <a:latin typeface="SpoqaHanSans-Bold" panose="020B0500000000000000" pitchFamily="34" charset="-128"/>
                <a:ea typeface="SpoqaHanSans-Bold" panose="020B0500000000000000" pitchFamily="34" charset="-128"/>
              </a:rPr>
              <a:t>앙상블 </a:t>
            </a:r>
            <a:r>
              <a:rPr lang="en-US" altLang="ko-KR" b="1">
                <a:solidFill>
                  <a:srgbClr val="ED234B"/>
                </a:solidFill>
                <a:latin typeface="SpoqaHanSans-Bold" panose="020B0500000000000000" pitchFamily="34" charset="-128"/>
                <a:ea typeface="SpoqaHanSans-Bold" panose="020B0500000000000000" pitchFamily="34" charset="-128"/>
              </a:rPr>
              <a:t>(Ensemble)</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16</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41860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직사각형 5">
            <a:extLst>
              <a:ext uri="{FF2B5EF4-FFF2-40B4-BE49-F238E27FC236}">
                <a16:creationId xmlns:a16="http://schemas.microsoft.com/office/drawing/2014/main" id="{81934BB2-A4D8-E840-8679-3D3AF47DD4C2}"/>
              </a:ext>
            </a:extLst>
          </p:cNvPr>
          <p:cNvSpPr/>
          <p:nvPr/>
        </p:nvSpPr>
        <p:spPr>
          <a:xfrm>
            <a:off x="11446568" y="4625752"/>
            <a:ext cx="11390417" cy="5509200"/>
          </a:xfrm>
          <a:prstGeom prst="rect">
            <a:avLst/>
          </a:prstGeom>
        </p:spPr>
        <p:txBody>
          <a:bodyPr wrap="square">
            <a:spAutoFit/>
          </a:bodyPr>
          <a:lstStyle/>
          <a:p>
            <a:pPr marL="571500" indent="-571500">
              <a:buFont typeface="Wingdings" pitchFamily="2" charset="2"/>
              <a:buChar char="è"/>
            </a:pPr>
            <a:r>
              <a:rPr lang="ko-KR" altLang="en-US" sz="3600" b="1" dirty="0">
                <a:latin typeface="Spoqa Han Sans Neo Bold" panose="020B0500000000000000" pitchFamily="34" charset="-128"/>
                <a:ea typeface="Spoqa Han Sans Neo Bold" panose="020B0500000000000000" pitchFamily="34" charset="-128"/>
                <a:sym typeface="Wingdings" pitchFamily="2" charset="2"/>
              </a:rPr>
              <a:t> 여러 개의 가설 모델들을 하나로 합쳐 결과를 얻는다</a:t>
            </a:r>
            <a:r>
              <a:rPr lang="en-US" altLang="ko-KR" sz="3600" b="1" dirty="0">
                <a:latin typeface="Spoqa Han Sans Neo Bold" panose="020B0500000000000000" pitchFamily="34" charset="-128"/>
                <a:ea typeface="Spoqa Han Sans Neo Bold" panose="020B0500000000000000" pitchFamily="34" charset="-128"/>
                <a:sym typeface="Wingdings" pitchFamily="2" charset="2"/>
              </a:rPr>
              <a:t>!</a:t>
            </a:r>
          </a:p>
          <a:p>
            <a:pPr marL="571500" indent="-571500">
              <a:buFont typeface="Wingdings" pitchFamily="2" charset="2"/>
              <a:buChar char="è"/>
            </a:pPr>
            <a:endParaRPr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r>
              <a:rPr lang="ko-KR" altLang="en-US" sz="3600" dirty="0">
                <a:latin typeface="Spoqa Han Sans Neo" panose="020B0500000000000000" pitchFamily="34" charset="-128"/>
                <a:ea typeface="Spoqa Han Sans Neo" panose="020B0500000000000000" pitchFamily="34" charset="-128"/>
                <a:sym typeface="Wingdings" pitchFamily="2" charset="2"/>
              </a:rPr>
              <a:t>단 하나의 모델을 학습 할 때보다</a:t>
            </a:r>
            <a:r>
              <a:rPr lang="en-US" altLang="ko-KR" sz="3600" dirty="0">
                <a:latin typeface="Spoqa Han Sans Neo" panose="020B0500000000000000" pitchFamily="34" charset="-128"/>
                <a:ea typeface="Spoqa Han Sans Neo" panose="020B0500000000000000" pitchFamily="34" charset="-128"/>
                <a:sym typeface="Wingdings" pitchFamily="2" charset="2"/>
              </a:rPr>
              <a:t>,</a:t>
            </a:r>
            <a:r>
              <a:rPr lang="ko-KR" altLang="en-US" sz="3600" dirty="0">
                <a:latin typeface="Spoqa Han Sans Neo" panose="020B0500000000000000" pitchFamily="34" charset="-128"/>
                <a:ea typeface="Spoqa Han Sans Neo" panose="020B0500000000000000" pitchFamily="34" charset="-128"/>
                <a:sym typeface="Wingdings" pitchFamily="2" charset="2"/>
              </a:rPr>
              <a:t> 정확도나 단순모델보다 정확도가 상승할 것이다</a:t>
            </a:r>
            <a:r>
              <a:rPr lang="en-US" altLang="ko-KR" sz="3600" dirty="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è"/>
            </a:pPr>
            <a:endParaRPr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Wingdings" pitchFamily="2" charset="2"/>
              <a:buChar char="è"/>
            </a:pPr>
            <a:endParaRPr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pPr marL="571500" indent="-571500">
              <a:buFont typeface="Arial" panose="020B0604020202020204" pitchFamily="34" charset="0"/>
              <a:buChar char="•"/>
            </a:pPr>
            <a:r>
              <a:rPr lang="ko-KR" altLang="en-US" sz="3600" b="1" dirty="0">
                <a:latin typeface="Spoqa Han Sans Neo Bold" panose="020B0500000000000000" pitchFamily="34" charset="-128"/>
                <a:ea typeface="Spoqa Han Sans Neo Bold" panose="020B0500000000000000" pitchFamily="34" charset="-128"/>
                <a:sym typeface="Wingdings" pitchFamily="2" charset="2"/>
              </a:rPr>
              <a:t>많은 논문과 </a:t>
            </a:r>
            <a:r>
              <a:rPr lang="en-US" altLang="ko-KR" sz="3600" b="1" dirty="0">
                <a:latin typeface="Spoqa Han Sans Neo Bold" panose="020B0500000000000000" pitchFamily="34" charset="-128"/>
                <a:ea typeface="Spoqa Han Sans Neo Bold" panose="020B0500000000000000" pitchFamily="34" charset="-128"/>
                <a:sym typeface="Wingdings" pitchFamily="2" charset="2"/>
              </a:rPr>
              <a:t>Kaggle</a:t>
            </a:r>
            <a:r>
              <a:rPr lang="ko-KR" altLang="en-US" sz="3600" b="1" dirty="0">
                <a:latin typeface="Spoqa Han Sans Neo Bold" panose="020B0500000000000000" pitchFamily="34" charset="-128"/>
                <a:ea typeface="Spoqa Han Sans Neo Bold" panose="020B0500000000000000" pitchFamily="34" charset="-128"/>
                <a:sym typeface="Wingdings" pitchFamily="2" charset="2"/>
              </a:rPr>
              <a:t>과 같은 </a:t>
            </a:r>
            <a:r>
              <a:rPr lang="en-US" altLang="ko-KR" sz="3600" b="1" dirty="0">
                <a:latin typeface="Spoqa Han Sans Neo Bold" panose="020B0500000000000000" pitchFamily="34" charset="-128"/>
                <a:ea typeface="Spoqa Han Sans Neo Bold" panose="020B0500000000000000" pitchFamily="34" charset="-128"/>
                <a:sym typeface="Wingdings" pitchFamily="2" charset="2"/>
              </a:rPr>
              <a:t>Competition</a:t>
            </a:r>
            <a:r>
              <a:rPr lang="ko-KR" altLang="en-US" sz="3600" b="1" dirty="0">
                <a:latin typeface="Spoqa Han Sans Neo Bold" panose="020B0500000000000000" pitchFamily="34" charset="-128"/>
                <a:ea typeface="Spoqa Han Sans Neo Bold" panose="020B0500000000000000" pitchFamily="34" charset="-128"/>
                <a:sym typeface="Wingdings" pitchFamily="2" charset="2"/>
              </a:rPr>
              <a:t>에서 성능을 높이기 위해 사용하는 방법</a:t>
            </a:r>
            <a:r>
              <a:rPr lang="en-US" altLang="ko-KR" sz="3600" b="1" dirty="0">
                <a:latin typeface="Spoqa Han Sans Neo Bold" panose="020B0500000000000000" pitchFamily="34" charset="-128"/>
                <a:ea typeface="Spoqa Han Sans Neo Bold" panose="020B0500000000000000" pitchFamily="34" charset="-128"/>
                <a:sym typeface="Wingdings" pitchFamily="2" charset="2"/>
              </a:rPr>
              <a:t>!</a:t>
            </a:r>
          </a:p>
          <a:p>
            <a:pPr marL="457200" indent="-457200">
              <a:buFont typeface="Wingdings" pitchFamily="2" charset="2"/>
              <a:buChar char="è"/>
            </a:pPr>
            <a:endParaRPr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Wingdings" pitchFamily="2" charset="2"/>
              <a:buChar char="è"/>
            </a:pPr>
            <a:endParaRPr lang="en-US" altLang="ko-KR" sz="2800" b="1" dirty="0">
              <a:latin typeface="Spoqa Han Sans Neo Bold" panose="020B0500000000000000" pitchFamily="34" charset="-128"/>
              <a:ea typeface="Spoqa Han Sans Neo Bold" panose="020B0500000000000000" pitchFamily="34" charset="-128"/>
              <a:sym typeface="Wingdings" pitchFamily="2" charset="2"/>
            </a:endParaRP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이란</a:t>
            </a:r>
            <a:r>
              <a:rPr lang="en-US" altLang="ko-KR" b="1"/>
              <a:t>?</a:t>
            </a:r>
            <a:endParaRPr lang="en-US" altLang="ko-Kore-KR" b="1"/>
          </a:p>
        </p:txBody>
      </p:sp>
      <p:pic>
        <p:nvPicPr>
          <p:cNvPr id="7170" name="Picture 2">
            <a:extLst>
              <a:ext uri="{FF2B5EF4-FFF2-40B4-BE49-F238E27FC236}">
                <a16:creationId xmlns:a16="http://schemas.microsoft.com/office/drawing/2014/main" id="{A532FE73-E09B-AB4A-8CEE-AA0A917C0F06}"/>
              </a:ext>
            </a:extLst>
          </p:cNvPr>
          <p:cNvPicPr>
            <a:picLocks noChangeAspect="1" noChangeArrowheads="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b="22075"/>
          <a:stretch/>
        </p:blipFill>
        <p:spPr bwMode="auto">
          <a:xfrm>
            <a:off x="1524000" y="5849888"/>
            <a:ext cx="9626544" cy="4988489"/>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23">
            <a:extLst>
              <a:ext uri="{FF2B5EF4-FFF2-40B4-BE49-F238E27FC236}">
                <a16:creationId xmlns:a16="http://schemas.microsoft.com/office/drawing/2014/main" id="{B7B67844-703D-7947-85E7-E3D76F58DF12}"/>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39358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81934BB2-A4D8-E840-8679-3D3AF47DD4C2}"/>
                  </a:ext>
                </a:extLst>
              </p:cNvPr>
              <p:cNvSpPr/>
              <p:nvPr/>
            </p:nvSpPr>
            <p:spPr>
              <a:xfrm>
                <a:off x="11446568" y="4625752"/>
                <a:ext cx="11390417" cy="6186309"/>
              </a:xfrm>
              <a:prstGeom prst="rect">
                <a:avLst/>
              </a:prstGeom>
            </p:spPr>
            <p:txBody>
              <a:bodyPr wrap="square">
                <a:spAutoFit/>
              </a:bodyPr>
              <a:lstStyle/>
              <a:p>
                <a:r>
                  <a:rPr lang="ko-KR" altLang="en-US" sz="3600" dirty="0">
                    <a:latin typeface="Spoqa Han Sans Neo" panose="020B0500000000000000" pitchFamily="34" charset="-128"/>
                    <a:ea typeface="Spoqa Han Sans Neo" panose="020B0500000000000000" pitchFamily="34" charset="-128"/>
                    <a:sym typeface="Wingdings" pitchFamily="2" charset="2"/>
                  </a:rPr>
                  <a:t>왼쪽에서 각 모델이 독립적이라 가정하고</a:t>
                </a:r>
                <a:r>
                  <a:rPr lang="en-US" altLang="ko-KR" sz="3600" dirty="0">
                    <a:latin typeface="Spoqa Han Sans Neo" panose="020B0500000000000000" pitchFamily="34" charset="-128"/>
                    <a:ea typeface="Spoqa Han Sans Neo" panose="020B0500000000000000" pitchFamily="34" charset="-128"/>
                    <a:sym typeface="Wingdings" pitchFamily="2" charset="2"/>
                  </a:rPr>
                  <a:t>,</a:t>
                </a:r>
                <a:r>
                  <a:rPr lang="ko-KR" altLang="en-US" sz="3600" dirty="0">
                    <a:latin typeface="Spoqa Han Sans Neo" panose="020B0500000000000000" pitchFamily="34" charset="-128"/>
                    <a:ea typeface="Spoqa Han Sans Neo" panose="020B0500000000000000" pitchFamily="34" charset="-128"/>
                    <a:sym typeface="Wingdings" pitchFamily="2" charset="2"/>
                  </a:rPr>
                  <a:t> 각 모델의 정확도</a:t>
                </a:r>
                <a:r>
                  <a:rPr lang="en-US" altLang="ko-KR" sz="3600" dirty="0">
                    <a:latin typeface="Spoqa Han Sans Neo" panose="020B0500000000000000" pitchFamily="34" charset="-128"/>
                    <a:ea typeface="Spoqa Han Sans Neo" panose="020B0500000000000000" pitchFamily="34" charset="-128"/>
                    <a:sym typeface="Wingdings" pitchFamily="2" charset="2"/>
                  </a:rPr>
                  <a:t>(accuracy)</a:t>
                </a:r>
                <a:r>
                  <a:rPr lang="ko-KR" altLang="en-US" sz="3600" dirty="0">
                    <a:latin typeface="Spoqa Han Sans Neo" panose="020B0500000000000000" pitchFamily="34" charset="-128"/>
                    <a:ea typeface="Spoqa Han Sans Neo" panose="020B0500000000000000" pitchFamily="34" charset="-128"/>
                    <a:sym typeface="Wingdings" pitchFamily="2" charset="2"/>
                  </a:rPr>
                  <a:t>가 </a:t>
                </a:r>
                <a:r>
                  <a:rPr lang="en-US" altLang="ko-KR" sz="3600" dirty="0">
                    <a:latin typeface="Spoqa Han Sans Neo" panose="020B0500000000000000" pitchFamily="34" charset="-128"/>
                    <a:ea typeface="Spoqa Han Sans Neo" panose="020B0500000000000000" pitchFamily="34" charset="-128"/>
                    <a:sym typeface="Wingdings" pitchFamily="2" charset="2"/>
                  </a:rPr>
                  <a:t>80%</a:t>
                </a:r>
                <a:r>
                  <a:rPr lang="ko-KR" altLang="en-US" sz="3600" dirty="0">
                    <a:latin typeface="Spoqa Han Sans Neo" panose="020B0500000000000000" pitchFamily="34" charset="-128"/>
                    <a:ea typeface="Spoqa Han Sans Neo" panose="020B0500000000000000" pitchFamily="34" charset="-128"/>
                    <a:sym typeface="Wingdings" pitchFamily="2" charset="2"/>
                  </a:rPr>
                  <a:t> </a:t>
                </a:r>
                <a:r>
                  <a:rPr lang="ko-KR" altLang="en-US" sz="3600" dirty="0" err="1">
                    <a:latin typeface="Spoqa Han Sans Neo" panose="020B0500000000000000" pitchFamily="34" charset="-128"/>
                    <a:ea typeface="Spoqa Han Sans Neo" panose="020B0500000000000000" pitchFamily="34" charset="-128"/>
                    <a:sym typeface="Wingdings" pitchFamily="2" charset="2"/>
                  </a:rPr>
                  <a:t>라고</a:t>
                </a:r>
                <a:r>
                  <a:rPr lang="ko-KR" altLang="en-US" sz="3600" dirty="0">
                    <a:latin typeface="Spoqa Han Sans Neo" panose="020B0500000000000000" pitchFamily="34" charset="-128"/>
                    <a:ea typeface="Spoqa Han Sans Neo" panose="020B0500000000000000" pitchFamily="34" charset="-128"/>
                    <a:sym typeface="Wingdings" pitchFamily="2" charset="2"/>
                  </a:rPr>
                  <a:t> 해보자</a:t>
                </a:r>
                <a:r>
                  <a:rPr lang="en-US" altLang="ko-KR" sz="3600" dirty="0">
                    <a:latin typeface="Spoqa Han Sans Neo" panose="020B0500000000000000" pitchFamily="34" charset="-128"/>
                    <a:ea typeface="Spoqa Han Sans Neo" panose="020B0500000000000000" pitchFamily="34" charset="-128"/>
                    <a:sym typeface="Wingdings" pitchFamily="2" charset="2"/>
                  </a:rPr>
                  <a:t>.</a:t>
                </a:r>
              </a:p>
              <a:p>
                <a:endParaRPr lang="en-US" altLang="ko-KR" sz="3600" dirty="0">
                  <a:latin typeface="Spoqa Han Sans Neo" panose="020B0500000000000000" pitchFamily="34" charset="-128"/>
                  <a:ea typeface="Spoqa Han Sans Neo" panose="020B0500000000000000" pitchFamily="34" charset="-128"/>
                  <a:sym typeface="Wingdings" pitchFamily="2" charset="2"/>
                </a:endParaRPr>
              </a:p>
              <a:p>
                <a:r>
                  <a:rPr lang="ko-KR" altLang="en-US" sz="3600" dirty="0">
                    <a:latin typeface="Spoqa Han Sans Neo" panose="020B0500000000000000" pitchFamily="34" charset="-128"/>
                    <a:ea typeface="Spoqa Han Sans Neo" panose="020B0500000000000000" pitchFamily="34" charset="-128"/>
                    <a:sym typeface="Wingdings" pitchFamily="2" charset="2"/>
                  </a:rPr>
                  <a:t>그러면</a:t>
                </a:r>
                <a:r>
                  <a:rPr lang="en-US" altLang="ko-KR" sz="3600" dirty="0">
                    <a:latin typeface="Spoqa Han Sans Neo" panose="020B0500000000000000" pitchFamily="34" charset="-128"/>
                    <a:ea typeface="Spoqa Han Sans Neo" panose="020B0500000000000000" pitchFamily="34" charset="-128"/>
                    <a:sym typeface="Wingdings" pitchFamily="2" charset="2"/>
                  </a:rPr>
                  <a:t>,</a:t>
                </a:r>
                <a:r>
                  <a:rPr lang="ko-KR" altLang="en-US" sz="3600" dirty="0">
                    <a:latin typeface="Spoqa Han Sans Neo" panose="020B0500000000000000" pitchFamily="34" charset="-128"/>
                    <a:ea typeface="Spoqa Han Sans Neo" panose="020B0500000000000000" pitchFamily="34" charset="-128"/>
                    <a:sym typeface="Wingdings" pitchFamily="2" charset="2"/>
                  </a:rPr>
                  <a:t> 각 모델의 결과를 다수결에 따라</a:t>
                </a:r>
                <a:r>
                  <a:rPr lang="en-US" altLang="ko-KR" sz="3600" dirty="0">
                    <a:latin typeface="Spoqa Han Sans Neo" panose="020B0500000000000000" pitchFamily="34" charset="-128"/>
                    <a:ea typeface="Spoqa Han Sans Neo" panose="020B0500000000000000" pitchFamily="34" charset="-128"/>
                    <a:sym typeface="Wingdings" pitchFamily="2" charset="2"/>
                  </a:rPr>
                  <a:t>(</a:t>
                </a:r>
                <a:r>
                  <a:rPr lang="en" altLang="ko-KR" sz="3600" dirty="0">
                    <a:latin typeface="Spoqa Han Sans Neo" panose="020B0500000000000000" pitchFamily="34" charset="-128"/>
                    <a:ea typeface="Spoqa Han Sans Neo" panose="020B0500000000000000" pitchFamily="34" charset="-128"/>
                    <a:sym typeface="Wingdings" pitchFamily="2" charset="2"/>
                  </a:rPr>
                  <a:t>Voting) </a:t>
                </a:r>
                <a:r>
                  <a:rPr lang="ko-KR" altLang="en-US" sz="3600" dirty="0">
                    <a:latin typeface="Spoqa Han Sans Neo" panose="020B0500000000000000" pitchFamily="34" charset="-128"/>
                    <a:ea typeface="Spoqa Han Sans Neo" panose="020B0500000000000000" pitchFamily="34" charset="-128"/>
                    <a:sym typeface="Wingdings" pitchFamily="2" charset="2"/>
                  </a:rPr>
                  <a:t>하나의 결과로 종합했을 때</a:t>
                </a:r>
                <a:r>
                  <a:rPr lang="en-US" altLang="ko-KR" sz="3600" dirty="0">
                    <a:latin typeface="Spoqa Han Sans Neo" panose="020B0500000000000000" pitchFamily="34" charset="-128"/>
                    <a:ea typeface="Spoqa Han Sans Neo" panose="020B0500000000000000" pitchFamily="34" charset="-128"/>
                    <a:sym typeface="Wingdings" pitchFamily="2" charset="2"/>
                  </a:rPr>
                  <a:t>, </a:t>
                </a:r>
                <a:r>
                  <a:rPr lang="ko-KR" altLang="en-US" sz="3600" dirty="0">
                    <a:latin typeface="Spoqa Han Sans Neo" panose="020B0500000000000000" pitchFamily="34" charset="-128"/>
                    <a:ea typeface="Spoqa Han Sans Neo" panose="020B0500000000000000" pitchFamily="34" charset="-128"/>
                    <a:sym typeface="Wingdings" pitchFamily="2" charset="2"/>
                  </a:rPr>
                  <a:t>전체 모델의 정확도는</a:t>
                </a:r>
                <a:endParaRPr lang="en-US" altLang="ko-KR" sz="36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3600" b="0" i="1" dirty="0">
                  <a:latin typeface="Cambria Math" panose="02040503050406030204" pitchFamily="18" charset="0"/>
                  <a:ea typeface="Spoqa Han Sans Neo Bold"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sSup>
                        <m:sSup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0.8</m:t>
                              </m:r>
                            </m:e>
                          </m:d>
                        </m:e>
                        <m: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3</m:t>
                          </m:r>
                        </m:sup>
                      </m:s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+3</m:t>
                      </m:r>
                      <m:r>
                        <a:rPr kumimoji="1" lang="ko-KR" altLang="en-US" sz="36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0.8</m:t>
                              </m:r>
                            </m:e>
                          </m:d>
                        </m:e>
                        <m: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2</m:t>
                          </m:r>
                        </m:sup>
                      </m:sSup>
                      <m:r>
                        <a:rPr kumimoji="1" lang="ko-KR" altLang="en-US"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0.2=</m:t>
                      </m:r>
                      <m:r>
                        <a:rPr kumimoji="1" lang="en-US" altLang="ko-KR" sz="3600" b="0" i="0" smtClean="0">
                          <a:latin typeface="Cambria Math" panose="02040503050406030204" pitchFamily="18" charset="0"/>
                          <a:ea typeface="Spoqa Han Sans Neo Bold" panose="020B0500000000000000" pitchFamily="34" charset="-128"/>
                          <a:sym typeface="Wingdings" pitchFamily="2" charset="2"/>
                        </a:rPr>
                        <m:t>0.896</m:t>
                      </m:r>
                    </m:oMath>
                  </m:oMathPara>
                </a14:m>
                <a:endParaRPr lang="en-US" altLang="ko-KR" sz="2800" b="1" dirty="0">
                  <a:latin typeface="Spoqa Han Sans Neo Bold" panose="020B0500000000000000" pitchFamily="34" charset="-128"/>
                  <a:ea typeface="Spoqa Han Sans Neo Bold" panose="020B0500000000000000" pitchFamily="34" charset="-128"/>
                  <a:sym typeface="Wingdings" pitchFamily="2" charset="2"/>
                </a:endParaRPr>
              </a:p>
              <a:p>
                <a:endParaRPr lang="en-US" altLang="ko-KR" sz="3600" dirty="0">
                  <a:latin typeface="Spoqa Han Sans Neo" panose="020B0500000000000000" pitchFamily="34" charset="-128"/>
                  <a:ea typeface="Spoqa Han Sans Neo" panose="020B0500000000000000" pitchFamily="34" charset="-128"/>
                  <a:sym typeface="Wingdings" pitchFamily="2" charset="2"/>
                </a:endParaRPr>
              </a:p>
              <a:p>
                <a:r>
                  <a:rPr lang="ko-KR" altLang="en-US" sz="3600" dirty="0">
                    <a:latin typeface="Spoqa Han Sans Neo" panose="020B0500000000000000" pitchFamily="34" charset="-128"/>
                    <a:ea typeface="Spoqa Han Sans Neo" panose="020B0500000000000000" pitchFamily="34" charset="-128"/>
                    <a:sym typeface="Wingdings" pitchFamily="2" charset="2"/>
                  </a:rPr>
                  <a:t>이 나온다</a:t>
                </a:r>
                <a:r>
                  <a:rPr lang="en-US" altLang="ko-KR" sz="3600" dirty="0">
                    <a:latin typeface="Spoqa Han Sans Neo" panose="020B0500000000000000" pitchFamily="34" charset="-128"/>
                    <a:ea typeface="Spoqa Han Sans Neo" panose="020B0500000000000000" pitchFamily="34" charset="-128"/>
                    <a:sym typeface="Wingdings" pitchFamily="2" charset="2"/>
                  </a:rPr>
                  <a:t>!</a:t>
                </a:r>
              </a:p>
              <a:p>
                <a:endParaRPr lang="en-US" altLang="ko-KR" sz="3600" dirty="0">
                  <a:latin typeface="Spoqa Han Sans Neo" panose="020B0500000000000000" pitchFamily="34" charset="-128"/>
                  <a:ea typeface="Spoqa Han Sans Neo" panose="020B0500000000000000" pitchFamily="34" charset="-128"/>
                  <a:sym typeface="Wingdings" pitchFamily="2" charset="2"/>
                </a:endParaRPr>
              </a:p>
              <a:p>
                <a:r>
                  <a:rPr lang="ko-KR" altLang="en-US" sz="3600" dirty="0">
                    <a:latin typeface="Spoqa Han Sans Neo" panose="020B0500000000000000" pitchFamily="34" charset="-128"/>
                    <a:ea typeface="Spoqa Han Sans Neo" panose="020B0500000000000000" pitchFamily="34" charset="-128"/>
                    <a:sym typeface="Wingdings" pitchFamily="2" charset="2"/>
                  </a:rPr>
                  <a:t>모델의 개수가 늘어난다면 정확도는 더욱 더 높아질 것</a:t>
                </a:r>
                <a:r>
                  <a:rPr lang="en-US" altLang="ko-KR" sz="3600" dirty="0">
                    <a:latin typeface="Spoqa Han Sans Neo" panose="020B0500000000000000" pitchFamily="34" charset="-128"/>
                    <a:ea typeface="Spoqa Han Sans Neo" panose="020B0500000000000000" pitchFamily="34" charset="-128"/>
                    <a:sym typeface="Wingdings" pitchFamily="2" charset="2"/>
                  </a:rPr>
                  <a:t>!</a:t>
                </a:r>
                <a:endParaRPr lang="en-US" altLang="ko-KR" sz="44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6" name="직사각형 5">
                <a:extLst>
                  <a:ext uri="{FF2B5EF4-FFF2-40B4-BE49-F238E27FC236}">
                    <a16:creationId xmlns:a16="http://schemas.microsoft.com/office/drawing/2014/main" id="{81934BB2-A4D8-E840-8679-3D3AF47DD4C2}"/>
                  </a:ext>
                </a:extLst>
              </p:cNvPr>
              <p:cNvSpPr>
                <a:spLocks noRot="1" noChangeAspect="1" noMove="1" noResize="1" noEditPoints="1" noAdjustHandles="1" noChangeArrowheads="1" noChangeShapeType="1" noTextEdit="1"/>
              </p:cNvSpPr>
              <p:nvPr/>
            </p:nvSpPr>
            <p:spPr>
              <a:xfrm>
                <a:off x="11446568" y="4625752"/>
                <a:ext cx="11390417" cy="6186309"/>
              </a:xfrm>
              <a:prstGeom prst="rect">
                <a:avLst/>
              </a:prstGeom>
              <a:blipFill>
                <a:blip r:embed="rId4"/>
                <a:stretch>
                  <a:fillRect l="-1670" t="-1639" b="-2664"/>
                </a:stretch>
              </a:blipFill>
            </p:spPr>
            <p:txBody>
              <a:bodyPr/>
              <a:lstStyle/>
              <a:p>
                <a:r>
                  <a:rPr lang="ko-Kore-KR" altLang="en-US">
                    <a:noFill/>
                  </a:rPr>
                  <a:t> </a:t>
                </a:r>
              </a:p>
            </p:txBody>
          </p:sp>
        </mc:Fallback>
      </mc:AlternateContent>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이 왜 작동할까</a:t>
            </a:r>
            <a:r>
              <a:rPr lang="en-US" altLang="ko-KR" b="1"/>
              <a:t>?</a:t>
            </a:r>
            <a:endParaRPr lang="en-US" altLang="ko-Kore-KR" b="1"/>
          </a:p>
        </p:txBody>
      </p:sp>
      <p:pic>
        <p:nvPicPr>
          <p:cNvPr id="7170" name="Picture 2">
            <a:extLst>
              <a:ext uri="{FF2B5EF4-FFF2-40B4-BE49-F238E27FC236}">
                <a16:creationId xmlns:a16="http://schemas.microsoft.com/office/drawing/2014/main" id="{A532FE73-E09B-AB4A-8CEE-AA0A917C0F06}"/>
              </a:ext>
            </a:extLst>
          </p:cNvPr>
          <p:cNvPicPr>
            <a:picLocks noChangeAspect="1" noChangeArrowheads="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b="22075"/>
          <a:stretch/>
        </p:blipFill>
        <p:spPr bwMode="auto">
          <a:xfrm>
            <a:off x="1524000" y="5849888"/>
            <a:ext cx="9626544" cy="4988489"/>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23">
            <a:extLst>
              <a:ext uri="{FF2B5EF4-FFF2-40B4-BE49-F238E27FC236}">
                <a16:creationId xmlns:a16="http://schemas.microsoft.com/office/drawing/2014/main" id="{74B5F367-5A62-4146-B7DA-73AA2C4F8C55}"/>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00433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직사각형 5">
            <a:extLst>
              <a:ext uri="{FF2B5EF4-FFF2-40B4-BE49-F238E27FC236}">
                <a16:creationId xmlns:a16="http://schemas.microsoft.com/office/drawing/2014/main" id="{81934BB2-A4D8-E840-8679-3D3AF47DD4C2}"/>
              </a:ext>
            </a:extLst>
          </p:cNvPr>
          <p:cNvSpPr/>
          <p:nvPr/>
        </p:nvSpPr>
        <p:spPr>
          <a:xfrm>
            <a:off x="12623254" y="4569489"/>
            <a:ext cx="11390417" cy="5632311"/>
          </a:xfrm>
          <a:prstGeom prst="rect">
            <a:avLst/>
          </a:prstGeom>
        </p:spPr>
        <p:txBody>
          <a:bodyPr wrap="square">
            <a:spAutoFit/>
          </a:bodyPr>
          <a:lstStyle/>
          <a:p>
            <a:r>
              <a:rPr lang="ko-KR" altLang="en-US" sz="3600" b="1">
                <a:latin typeface="Spoqa Han Sans Neo Bold" panose="020B0500000000000000" pitchFamily="34" charset="-128"/>
                <a:ea typeface="Spoqa Han Sans Neo Bold" panose="020B0500000000000000" pitchFamily="34" charset="-128"/>
                <a:sym typeface="Wingdings" pitchFamily="2" charset="2"/>
              </a:rPr>
              <a:t>학습</a:t>
            </a:r>
            <a:r>
              <a:rPr lang="en-US" altLang="ko-KR" sz="3600" b="1">
                <a:latin typeface="Spoqa Han Sans Neo Bold" panose="020B0500000000000000" pitchFamily="34" charset="-128"/>
                <a:ea typeface="Spoqa Han Sans Neo Bold" panose="020B0500000000000000" pitchFamily="34" charset="-128"/>
                <a:sym typeface="Wingdings" pitchFamily="2" charset="2"/>
              </a:rPr>
              <a:t>(learning)</a:t>
            </a:r>
            <a:r>
              <a:rPr lang="ko-KR" altLang="en-US" sz="3600" b="1">
                <a:latin typeface="Spoqa Han Sans Neo Bold" panose="020B0500000000000000" pitchFamily="34" charset="-128"/>
                <a:ea typeface="Spoqa Han Sans Neo Bold" panose="020B0500000000000000" pitchFamily="34" charset="-128"/>
                <a:sym typeface="Wingdings" pitchFamily="2" charset="2"/>
              </a:rPr>
              <a:t>에 의한 결합 방식</a:t>
            </a:r>
            <a:r>
              <a:rPr lang="en-US" altLang="ko-KR" sz="3600" b="1">
                <a:latin typeface="Spoqa Han Sans Neo Bold" panose="020B0500000000000000" pitchFamily="34" charset="-128"/>
                <a:ea typeface="Spoqa Han Sans Neo Bold" panose="020B0500000000000000" pitchFamily="34" charset="-128"/>
                <a:sym typeface="Wingdings" pitchFamily="2" charset="2"/>
              </a:rPr>
              <a:t> (</a:t>
            </a:r>
            <a:r>
              <a:rPr lang="ko-KR" altLang="en-US" sz="3600" b="1">
                <a:latin typeface="Spoqa Han Sans Neo Bold" panose="020B0500000000000000" pitchFamily="34" charset="-128"/>
                <a:ea typeface="Spoqa Han Sans Neo Bold" panose="020B0500000000000000" pitchFamily="34" charset="-128"/>
                <a:sym typeface="Wingdings" pitchFamily="2" charset="2"/>
              </a:rPr>
              <a:t>좌</a:t>
            </a:r>
            <a:r>
              <a:rPr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Boosting</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Bayesian model averaging</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Stacking</a:t>
            </a:r>
          </a:p>
          <a:p>
            <a:endParaRPr lang="en-US" altLang="ko-KR" sz="3600">
              <a:latin typeface="Spoqa Han Sans Neo" panose="020B0500000000000000" pitchFamily="34" charset="-128"/>
              <a:ea typeface="Spoqa Han Sans Neo" panose="020B0500000000000000" pitchFamily="34" charset="-128"/>
              <a:sym typeface="Wingdings" pitchFamily="2" charset="2"/>
            </a:endParaRPr>
          </a:p>
          <a:p>
            <a:endParaRPr lang="en-US" altLang="ko-KR" sz="3600">
              <a:latin typeface="Spoqa Han Sans Neo" panose="020B0500000000000000" pitchFamily="34" charset="-128"/>
              <a:ea typeface="Spoqa Han Sans Neo" panose="020B0500000000000000" pitchFamily="34" charset="-128"/>
              <a:sym typeface="Wingdings" pitchFamily="2" charset="2"/>
            </a:endParaRPr>
          </a:p>
          <a:p>
            <a:r>
              <a:rPr lang="ko-KR" altLang="en-US" sz="3600" b="1">
                <a:latin typeface="Spoqa Han Sans Neo Bold" panose="020B0500000000000000" pitchFamily="34" charset="-128"/>
                <a:ea typeface="Spoqa Han Sans Neo Bold" panose="020B0500000000000000" pitchFamily="34" charset="-128"/>
                <a:sym typeface="Wingdings" pitchFamily="2" charset="2"/>
              </a:rPr>
              <a:t>동의</a:t>
            </a:r>
            <a:r>
              <a:rPr lang="en-US" altLang="ko-KR" sz="3600" b="1">
                <a:latin typeface="Spoqa Han Sans Neo Bold" panose="020B0500000000000000" pitchFamily="34" charset="-128"/>
                <a:ea typeface="Spoqa Han Sans Neo Bold" panose="020B0500000000000000" pitchFamily="34" charset="-128"/>
                <a:sym typeface="Wingdings" pitchFamily="2" charset="2"/>
              </a:rPr>
              <a:t>(consensus)</a:t>
            </a:r>
            <a:r>
              <a:rPr lang="ko-KR" altLang="en-US" sz="3600" b="1">
                <a:latin typeface="Spoqa Han Sans Neo Bold" panose="020B0500000000000000" pitchFamily="34" charset="-128"/>
                <a:ea typeface="Spoqa Han Sans Neo Bold" panose="020B0500000000000000" pitchFamily="34" charset="-128"/>
                <a:sym typeface="Wingdings" pitchFamily="2" charset="2"/>
              </a:rPr>
              <a:t>에 의한 결합 방식</a:t>
            </a:r>
            <a:r>
              <a:rPr lang="en-US" altLang="ko-KR" sz="3600" b="1">
                <a:latin typeface="Spoqa Han Sans Neo Bold" panose="020B0500000000000000" pitchFamily="34" charset="-128"/>
                <a:ea typeface="Spoqa Han Sans Neo Bold" panose="020B0500000000000000" pitchFamily="34" charset="-128"/>
                <a:sym typeface="Wingdings" pitchFamily="2" charset="2"/>
              </a:rPr>
              <a:t> (</a:t>
            </a:r>
            <a:r>
              <a:rPr lang="ko-KR" altLang="en-US" sz="3600" b="1">
                <a:latin typeface="Spoqa Han Sans Neo Bold" panose="020B0500000000000000" pitchFamily="34" charset="-128"/>
                <a:ea typeface="Spoqa Han Sans Neo Bold" panose="020B0500000000000000" pitchFamily="34" charset="-128"/>
                <a:sym typeface="Wingdings" pitchFamily="2" charset="2"/>
              </a:rPr>
              <a:t>우</a:t>
            </a:r>
            <a:r>
              <a:rPr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Bagging</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Random forest</a:t>
            </a:r>
          </a:p>
          <a:p>
            <a:pPr marL="571500" indent="-571500">
              <a:buFont typeface="Wingdings" pitchFamily="2" charset="2"/>
              <a:buChar char="è"/>
            </a:pPr>
            <a:r>
              <a:rPr lang="en-US" altLang="ko-KR" sz="3600">
                <a:latin typeface="Spoqa Han Sans Neo" panose="020B0500000000000000" pitchFamily="34" charset="-128"/>
                <a:ea typeface="Spoqa Han Sans Neo" panose="020B0500000000000000" pitchFamily="34" charset="-128"/>
                <a:sym typeface="Wingdings" pitchFamily="2" charset="2"/>
              </a:rPr>
              <a:t>Average of model outputs</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의 종류</a:t>
            </a:r>
            <a:endParaRPr lang="en-US" altLang="ko-Kore-KR" b="1"/>
          </a:p>
        </p:txBody>
      </p:sp>
      <p:pic>
        <p:nvPicPr>
          <p:cNvPr id="16386" name="Picture 2" descr="figure1">
            <a:extLst>
              <a:ext uri="{FF2B5EF4-FFF2-40B4-BE49-F238E27FC236}">
                <a16:creationId xmlns:a16="http://schemas.microsoft.com/office/drawing/2014/main" id="{ABA44E43-8BCF-C84B-8F0F-379F49F568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08" t="60294" b="1"/>
          <a:stretch/>
        </p:blipFill>
        <p:spPr bwMode="auto">
          <a:xfrm>
            <a:off x="1524000" y="4569489"/>
            <a:ext cx="10519881" cy="626469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A604E77-5549-9045-BB66-883CC6367C4F}"/>
              </a:ext>
            </a:extLst>
          </p:cNvPr>
          <p:cNvSpPr/>
          <p:nvPr/>
        </p:nvSpPr>
        <p:spPr>
          <a:xfrm>
            <a:off x="1499061" y="11548028"/>
            <a:ext cx="11347081" cy="369332"/>
          </a:xfrm>
          <a:prstGeom prst="rect">
            <a:avLst/>
          </a:prstGeom>
        </p:spPr>
        <p:txBody>
          <a:bodyPr wrap="none">
            <a:spAutoFit/>
          </a:bodyPr>
          <a:lstStyle/>
          <a:p>
            <a:r>
              <a:rPr lang="en" altLang="ko-Kore-KR">
                <a:solidFill>
                  <a:srgbClr val="222222"/>
                </a:solidFill>
                <a:latin typeface="Arial" panose="020B0604020202020204" pitchFamily="34" charset="0"/>
              </a:rPr>
              <a:t>Cao, Yue, et al. "Ensemble deep learning in bioinformatics." </a:t>
            </a:r>
            <a:r>
              <a:rPr lang="en" altLang="ko-Kore-KR" i="1">
                <a:solidFill>
                  <a:srgbClr val="222222"/>
                </a:solidFill>
                <a:latin typeface="Arial" panose="020B0604020202020204" pitchFamily="34" charset="0"/>
              </a:rPr>
              <a:t>Nature Machine Intelligence</a:t>
            </a:r>
            <a:r>
              <a:rPr lang="en" altLang="ko-Kore-KR">
                <a:solidFill>
                  <a:srgbClr val="222222"/>
                </a:solidFill>
                <a:latin typeface="Arial" panose="020B0604020202020204" pitchFamily="34" charset="0"/>
              </a:rPr>
              <a:t> 2.9 (2020): 500-508.</a:t>
            </a:r>
            <a:endParaRPr lang="ko-Kore-KR" altLang="en-US"/>
          </a:p>
        </p:txBody>
      </p:sp>
      <p:sp>
        <p:nvSpPr>
          <p:cNvPr id="4" name="TextBox 3">
            <a:extLst>
              <a:ext uri="{FF2B5EF4-FFF2-40B4-BE49-F238E27FC236}">
                <a16:creationId xmlns:a16="http://schemas.microsoft.com/office/drawing/2014/main" id="{CF56B68A-F318-6D48-A6A5-AA630CD1D8A0}"/>
              </a:ext>
            </a:extLst>
          </p:cNvPr>
          <p:cNvSpPr txBox="1"/>
          <p:nvPr/>
        </p:nvSpPr>
        <p:spPr>
          <a:xfrm>
            <a:off x="4558358" y="9370803"/>
            <a:ext cx="1486304" cy="461665"/>
          </a:xfrm>
          <a:prstGeom prst="rect">
            <a:avLst/>
          </a:prstGeom>
          <a:noFill/>
        </p:spPr>
        <p:txBody>
          <a:bodyPr wrap="none" rtlCol="0">
            <a:spAutoFit/>
          </a:bodyPr>
          <a:lstStyle/>
          <a:p>
            <a:r>
              <a:rPr kumimoji="1" lang="en-US" altLang="ko-Kore-KR" sz="2400" b="1">
                <a:latin typeface="Spoqa Han Sans Neo Bold" panose="020B0500000000000000" pitchFamily="34" charset="-128"/>
                <a:ea typeface="Spoqa Han Sans Neo Bold" panose="020B0500000000000000" pitchFamily="34" charset="-128"/>
                <a:sym typeface="Wingdings" pitchFamily="2" charset="2"/>
              </a:rPr>
              <a:t> </a:t>
            </a:r>
            <a:r>
              <a:rPr kumimoji="1" lang="en-US" altLang="ko-Kore-KR" sz="2400" b="1">
                <a:latin typeface="Spoqa Han Sans Neo Bold" panose="020B0500000000000000" pitchFamily="34" charset="-128"/>
                <a:ea typeface="Spoqa Han Sans Neo Bold" panose="020B0500000000000000" pitchFamily="34" charset="-128"/>
              </a:rPr>
              <a:t>Model</a:t>
            </a:r>
            <a:endParaRPr kumimoji="1" lang="ko-Kore-KR" altLang="en-US" sz="2400" b="1">
              <a:latin typeface="Spoqa Han Sans Neo Bold" panose="020B0500000000000000" pitchFamily="34" charset="-128"/>
              <a:ea typeface="Spoqa Han Sans Neo Bold" panose="020B0500000000000000" pitchFamily="34" charset="-128"/>
            </a:endParaRPr>
          </a:p>
        </p:txBody>
      </p:sp>
      <p:sp>
        <p:nvSpPr>
          <p:cNvPr id="17" name="TextBox 16">
            <a:extLst>
              <a:ext uri="{FF2B5EF4-FFF2-40B4-BE49-F238E27FC236}">
                <a16:creationId xmlns:a16="http://schemas.microsoft.com/office/drawing/2014/main" id="{90646DE4-45E3-024A-BF9A-D60CF4085BDD}"/>
              </a:ext>
            </a:extLst>
          </p:cNvPr>
          <p:cNvSpPr txBox="1"/>
          <p:nvPr/>
        </p:nvSpPr>
        <p:spPr>
          <a:xfrm>
            <a:off x="10719179" y="9216915"/>
            <a:ext cx="1903085" cy="830997"/>
          </a:xfrm>
          <a:prstGeom prst="rect">
            <a:avLst/>
          </a:prstGeom>
          <a:noFill/>
        </p:spPr>
        <p:txBody>
          <a:bodyPr wrap="none" rtlCol="0">
            <a:spAutoFit/>
          </a:bodyPr>
          <a:lstStyle/>
          <a:p>
            <a:r>
              <a:rPr kumimoji="1" lang="en-US" altLang="ko-Kore-KR" sz="2400" b="1">
                <a:latin typeface="Spoqa Han Sans Neo Bold" panose="020B0500000000000000" pitchFamily="34" charset="-128"/>
                <a:ea typeface="Spoqa Han Sans Neo Bold" panose="020B0500000000000000" pitchFamily="34" charset="-128"/>
                <a:sym typeface="Wingdings" pitchFamily="2" charset="2"/>
              </a:rPr>
              <a:t> Simple </a:t>
            </a:r>
          </a:p>
          <a:p>
            <a:r>
              <a:rPr kumimoji="1" lang="en-US" altLang="ko-Kore-KR" sz="2400" b="1">
                <a:latin typeface="Spoqa Han Sans Neo Bold" panose="020B0500000000000000" pitchFamily="34" charset="-128"/>
                <a:ea typeface="Spoqa Han Sans Neo Bold" panose="020B0500000000000000" pitchFamily="34" charset="-128"/>
                <a:sym typeface="Wingdings" pitchFamily="2" charset="2"/>
              </a:rPr>
              <a:t>Calculation</a:t>
            </a:r>
            <a:endParaRPr kumimoji="1" lang="ko-Kore-KR" altLang="en-US" sz="2400" b="1">
              <a:latin typeface="Spoqa Han Sans Neo Bold" panose="020B0500000000000000" pitchFamily="34" charset="-128"/>
              <a:ea typeface="Spoqa Han Sans Neo Bold" panose="020B0500000000000000" pitchFamily="34" charset="-128"/>
            </a:endParaRPr>
          </a:p>
        </p:txBody>
      </p:sp>
      <p:sp>
        <p:nvSpPr>
          <p:cNvPr id="10" name="Shape 223">
            <a:extLst>
              <a:ext uri="{FF2B5EF4-FFF2-40B4-BE49-F238E27FC236}">
                <a16:creationId xmlns:a16="http://schemas.microsoft.com/office/drawing/2014/main" id="{91D333C7-9458-434D-AC1B-75EE1685A150}"/>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422876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a:t>딥러닝과 오버피팅 문제</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a:t>
            </a:fld>
            <a:endParaRPr kumimoji="1" lang="ko-Kore-KR" altLang="en-US" sz="150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1966069" y="4049688"/>
            <a:ext cx="21401931" cy="34034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4400" b="1">
              <a:latin typeface="Spoqa Han Sans Neo Bold" panose="020B0500000000000000" pitchFamily="34" charset="-128"/>
              <a:ea typeface="Spoqa Han Sans Neo Bold" panose="020B0500000000000000" pitchFamily="34" charset="-128"/>
              <a:hlinkClick r:id="rId4">
                <a:extLst>
                  <a:ext uri="{A12FA001-AC4F-418D-AE19-62706E023703}">
                    <ahyp:hlinkClr xmlns:ahyp="http://schemas.microsoft.com/office/drawing/2018/hyperlinkcolor" val="tx"/>
                  </a:ext>
                </a:extLst>
              </a:hlinkClick>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4400" b="1">
                <a:latin typeface="Spoqa Han Sans Neo Bold" panose="020B0500000000000000" pitchFamily="34" charset="-128"/>
                <a:ea typeface="Spoqa Han Sans Neo Bold" panose="020B0500000000000000" pitchFamily="34" charset="-128"/>
                <a:sym typeface="SpoqaHanSans-Bold"/>
              </a:rPr>
              <a:t>딥 러닝</a:t>
            </a:r>
            <a:r>
              <a:rPr kumimoji="1" lang="en-US" altLang="ko-KR" sz="4400" b="1">
                <a:latin typeface="Spoqa Han Sans Neo Bold" panose="020B0500000000000000" pitchFamily="34" charset="-128"/>
                <a:ea typeface="Spoqa Han Sans Neo Bold" panose="020B0500000000000000" pitchFamily="34" charset="-128"/>
                <a:sym typeface="SpoqaHanSans-Bold"/>
              </a:rPr>
              <a:t>: </a:t>
            </a:r>
            <a:r>
              <a:rPr kumimoji="1" lang="ko-KR" altLang="en-US" sz="4400" b="1">
                <a:latin typeface="Spoqa Han Sans Neo Bold" panose="020B0500000000000000" pitchFamily="34" charset="-128"/>
                <a:ea typeface="Spoqa Han Sans Neo Bold" panose="020B0500000000000000" pitchFamily="34" charset="-128"/>
                <a:sym typeface="SpoqaHanSans-Bold"/>
              </a:rPr>
              <a:t>일반적으로 </a:t>
            </a:r>
            <a:r>
              <a:rPr kumimoji="1" lang="ko-KR" altLang="en-US" sz="4400" b="1" err="1">
                <a:latin typeface="Spoqa Han Sans Neo Bold" panose="020B0500000000000000" pitchFamily="34" charset="-128"/>
                <a:ea typeface="Spoqa Han Sans Neo Bold" panose="020B0500000000000000" pitchFamily="34" charset="-128"/>
                <a:sym typeface="SpoqaHanSans-Bold"/>
              </a:rPr>
              <a:t>딥러닝이</a:t>
            </a:r>
            <a:r>
              <a:rPr kumimoji="1" lang="ko-KR" altLang="en-US" sz="4400" b="1">
                <a:latin typeface="Spoqa Han Sans Neo Bold" panose="020B0500000000000000" pitchFamily="34" charset="-128"/>
                <a:ea typeface="Spoqa Han Sans Neo Bold" panose="020B0500000000000000" pitchFamily="34" charset="-128"/>
                <a:sym typeface="SpoqaHanSans-Bold"/>
              </a:rPr>
              <a:t> 아닌 신경망보다 </a:t>
            </a:r>
            <a:r>
              <a:rPr kumimoji="1" lang="en-US" altLang="ko-KR" sz="4400" b="1">
                <a:latin typeface="Spoqa Han Sans Neo Bold" panose="020B0500000000000000" pitchFamily="34" charset="-128"/>
                <a:ea typeface="Spoqa Han Sans Neo Bold" panose="020B0500000000000000" pitchFamily="34" charset="-128"/>
                <a:sym typeface="SpoqaHanSans-Bold"/>
              </a:rPr>
              <a:t>“</a:t>
            </a:r>
            <a:r>
              <a:rPr kumimoji="1" lang="ko-KR" altLang="en-US" sz="4400" b="1">
                <a:latin typeface="Spoqa Han Sans Neo Bold" panose="020B0500000000000000" pitchFamily="34" charset="-128"/>
                <a:ea typeface="Spoqa Han Sans Neo Bold" panose="020B0500000000000000" pitchFamily="34" charset="-128"/>
                <a:sym typeface="SpoqaHanSans-Bold"/>
              </a:rPr>
              <a:t>많은 </a:t>
            </a:r>
            <a:r>
              <a:rPr kumimoji="1" lang="ko-KR" altLang="en-US" sz="4400" b="1" err="1">
                <a:latin typeface="Spoqa Han Sans Neo Bold" panose="020B0500000000000000" pitchFamily="34" charset="-128"/>
                <a:ea typeface="Spoqa Han Sans Neo Bold" panose="020B0500000000000000" pitchFamily="34" charset="-128"/>
                <a:sym typeface="SpoqaHanSans-Bold"/>
              </a:rPr>
              <a:t>파라미터</a:t>
            </a:r>
            <a:r>
              <a:rPr kumimoji="1" lang="en-US" altLang="ko-KR" sz="4400" b="1">
                <a:latin typeface="Spoqa Han Sans Neo Bold" panose="020B0500000000000000" pitchFamily="34" charset="-128"/>
                <a:ea typeface="Spoqa Han Sans Neo Bold" panose="020B0500000000000000" pitchFamily="34" charset="-128"/>
                <a:sym typeface="SpoqaHanSans-Bold"/>
              </a:rPr>
              <a:t>”</a:t>
            </a:r>
            <a:r>
              <a:rPr kumimoji="1" lang="ko-KR" altLang="en-US" sz="4400" err="1">
                <a:latin typeface="Spoqa Han Sans Neo" panose="020B0500000000000000" pitchFamily="34" charset="-128"/>
                <a:ea typeface="Spoqa Han Sans Neo" panose="020B0500000000000000" pitchFamily="34" charset="-128"/>
                <a:sym typeface="SpoqaHanSans-Bold"/>
              </a:rPr>
              <a:t>를</a:t>
            </a:r>
            <a:r>
              <a:rPr kumimoji="1" lang="ko-KR" altLang="en-US" sz="4400">
                <a:latin typeface="Spoqa Han Sans Neo" panose="020B0500000000000000" pitchFamily="34" charset="-128"/>
                <a:ea typeface="Spoqa Han Sans Neo" panose="020B0500000000000000" pitchFamily="34" charset="-128"/>
                <a:sym typeface="SpoqaHanSans-Bold"/>
              </a:rPr>
              <a:t> 가진다</a:t>
            </a:r>
            <a:r>
              <a:rPr kumimoji="1" lang="en-US" altLang="ko-KR" sz="4400">
                <a:latin typeface="Spoqa Han Sans Neo" panose="020B0500000000000000" pitchFamily="34" charset="-128"/>
                <a:ea typeface="Spoqa Han Sans Neo" panose="020B0500000000000000" pitchFamily="34" charset="-128"/>
                <a:sym typeface="SpoqaHanSans-Bold"/>
              </a:rPr>
              <a:t>.</a:t>
            </a:r>
            <a:endParaRPr kumimoji="1" lang="en-US" altLang="ko-KR" sz="4800">
              <a:latin typeface="Spoqa Han Sans Neo" panose="020B0500000000000000" pitchFamily="34" charset="-128"/>
              <a:ea typeface="Spoqa Han Sans Neo" panose="020B0500000000000000" pitchFamily="34" charset="-128"/>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2800">
              <a:latin typeface="Spoqa Han Sans Neo" panose="020B0500000000000000" pitchFamily="34" charset="-128"/>
              <a:ea typeface="Spoqa Han Sans Neo" panose="020B0500000000000000" pitchFamily="34" charset="-128"/>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R" sz="3600">
                <a:latin typeface="Spoqa Han Sans Neo" panose="020B0500000000000000" pitchFamily="34" charset="-128"/>
                <a:ea typeface="Spoqa Han Sans Neo" panose="020B0500000000000000" pitchFamily="34" charset="-128"/>
                <a:sym typeface="Wingdings" pitchFamily="2" charset="2"/>
              </a:rPr>
              <a:t> </a:t>
            </a:r>
            <a:r>
              <a:rPr kumimoji="1" lang="ko-KR" altLang="en-US" sz="3600">
                <a:latin typeface="Spoqa Han Sans Neo" panose="020B0500000000000000" pitchFamily="34" charset="-128"/>
                <a:ea typeface="Spoqa Han Sans Neo" panose="020B0500000000000000" pitchFamily="34" charset="-128"/>
                <a:sym typeface="Wingdings" pitchFamily="2" charset="2"/>
              </a:rPr>
              <a:t>필연적으로 학습 과정에서 새로운 문제들이 생기는데</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endParaRPr kumimoji="1" lang="en-US" altLang="ko-Kore-KR" sz="3600">
              <a:latin typeface="Spoqa Han Sans Neo" panose="020B0500000000000000" pitchFamily="34" charset="-128"/>
              <a:ea typeface="Spoqa Han Sans Neo" panose="020B0500000000000000" pitchFamily="34" charset="-128"/>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5" name="Shape 223">
            <a:extLst>
              <a:ext uri="{FF2B5EF4-FFF2-40B4-BE49-F238E27FC236}">
                <a16:creationId xmlns:a16="http://schemas.microsoft.com/office/drawing/2014/main" id="{6EB3108D-401A-0A4A-B39A-700DB0BBBDB5}"/>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grpSp>
        <p:nvGrpSpPr>
          <p:cNvPr id="7" name="그룹 6">
            <a:extLst>
              <a:ext uri="{FF2B5EF4-FFF2-40B4-BE49-F238E27FC236}">
                <a16:creationId xmlns:a16="http://schemas.microsoft.com/office/drawing/2014/main" id="{3F28DE9B-B1FC-B14B-A594-7832E2D13326}"/>
              </a:ext>
            </a:extLst>
          </p:cNvPr>
          <p:cNvGrpSpPr/>
          <p:nvPr/>
        </p:nvGrpSpPr>
        <p:grpSpPr>
          <a:xfrm>
            <a:off x="2149251" y="8152442"/>
            <a:ext cx="6947917" cy="4166205"/>
            <a:chOff x="2074724" y="3402595"/>
            <a:chExt cx="8739689" cy="5240611"/>
          </a:xfrm>
        </p:grpSpPr>
        <mc:AlternateContent xmlns:mc="http://schemas.openxmlformats.org/markup-compatibility/2006" xmlns:a14="http://schemas.microsoft.com/office/drawing/2010/main">
          <mc:Choice Requires="a14">
            <p:sp>
              <p:nvSpPr>
                <p:cNvPr id="8" name="타원 7">
                  <a:extLst>
                    <a:ext uri="{FF2B5EF4-FFF2-40B4-BE49-F238E27FC236}">
                      <a16:creationId xmlns:a16="http://schemas.microsoft.com/office/drawing/2014/main" id="{1F53AFD3-E950-F64A-9F83-9740901DD016}"/>
                    </a:ext>
                  </a:extLst>
                </p:cNvPr>
                <p:cNvSpPr/>
                <p:nvPr/>
              </p:nvSpPr>
              <p:spPr>
                <a:xfrm>
                  <a:off x="3809899" y="3402595"/>
                  <a:ext cx="667030" cy="667030"/>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𝒃</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600" b="1">
                    <a:solidFill>
                      <a:schemeClr val="tx1"/>
                    </a:solidFill>
                    <a:latin typeface="Cambria Math" panose="02040503050406030204" pitchFamily="18" charset="0"/>
                  </a:endParaRPr>
                </a:p>
              </p:txBody>
            </p:sp>
          </mc:Choice>
          <mc:Fallback xmlns="">
            <p:sp>
              <p:nvSpPr>
                <p:cNvPr id="8" name="타원 7">
                  <a:extLst>
                    <a:ext uri="{FF2B5EF4-FFF2-40B4-BE49-F238E27FC236}">
                      <a16:creationId xmlns:a16="http://schemas.microsoft.com/office/drawing/2014/main" id="{1F53AFD3-E950-F64A-9F83-9740901DD016}"/>
                    </a:ext>
                  </a:extLst>
                </p:cNvPr>
                <p:cNvSpPr>
                  <a:spLocks noRot="1" noChangeAspect="1" noMove="1" noResize="1" noEditPoints="1" noAdjustHandles="1" noChangeArrowheads="1" noChangeShapeType="1" noTextEdit="1"/>
                </p:cNvSpPr>
                <p:nvPr/>
              </p:nvSpPr>
              <p:spPr>
                <a:xfrm>
                  <a:off x="3809899" y="3402595"/>
                  <a:ext cx="667030" cy="667030"/>
                </a:xfrm>
                <a:prstGeom prst="ellipse">
                  <a:avLst/>
                </a:prstGeom>
                <a:blipFill>
                  <a:blip r:embed="rId5"/>
                  <a:stretch>
                    <a:fillRect/>
                  </a:stretch>
                </a:blipFill>
                <a:ln>
                  <a:solidFill>
                    <a:schemeClr val="tx1"/>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6B2923C0-CC40-BC4E-ACE6-C35225F15328}"/>
                    </a:ext>
                  </a:extLst>
                </p:cNvPr>
                <p:cNvSpPr/>
                <p:nvPr/>
              </p:nvSpPr>
              <p:spPr>
                <a:xfrm>
                  <a:off x="3809899" y="527590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𝟐</m:t>
                            </m:r>
                          </m:sub>
                        </m:sSub>
                      </m:oMath>
                    </m:oMathPara>
                  </a14:m>
                  <a:endParaRPr kumimoji="1" lang="ko-KR" altLang="en-US" sz="1500" b="1">
                    <a:solidFill>
                      <a:schemeClr val="tx1"/>
                    </a:solidFill>
                    <a:latin typeface="Cambria Math" panose="02040503050406030204" pitchFamily="18" charset="0"/>
                  </a:endParaRPr>
                </a:p>
              </p:txBody>
            </p:sp>
          </mc:Choice>
          <mc:Fallback xmlns="">
            <p:sp>
              <p:nvSpPr>
                <p:cNvPr id="9" name="타원 8">
                  <a:extLst>
                    <a:ext uri="{FF2B5EF4-FFF2-40B4-BE49-F238E27FC236}">
                      <a16:creationId xmlns:a16="http://schemas.microsoft.com/office/drawing/2014/main" id="{6B2923C0-CC40-BC4E-ACE6-C35225F15328}"/>
                    </a:ext>
                  </a:extLst>
                </p:cNvPr>
                <p:cNvSpPr>
                  <a:spLocks noRot="1" noChangeAspect="1" noMove="1" noResize="1" noEditPoints="1" noAdjustHandles="1" noChangeArrowheads="1" noChangeShapeType="1" noTextEdit="1"/>
                </p:cNvSpPr>
                <p:nvPr/>
              </p:nvSpPr>
              <p:spPr>
                <a:xfrm>
                  <a:off x="3809899" y="5275905"/>
                  <a:ext cx="667030" cy="667030"/>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타원 9">
                  <a:extLst>
                    <a:ext uri="{FF2B5EF4-FFF2-40B4-BE49-F238E27FC236}">
                      <a16:creationId xmlns:a16="http://schemas.microsoft.com/office/drawing/2014/main" id="{C99B3F79-1856-8C48-A672-044FE7A73EE8}"/>
                    </a:ext>
                  </a:extLst>
                </p:cNvPr>
                <p:cNvSpPr/>
                <p:nvPr/>
              </p:nvSpPr>
              <p:spPr>
                <a:xfrm>
                  <a:off x="3809899" y="7038165"/>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𝒗</m:t>
                            </m:r>
                            <m:r>
                              <a:rPr kumimoji="1" lang="en-US" altLang="ko-KR" sz="1600" b="1" i="1" dirty="0" smtClean="0">
                                <a:solidFill>
                                  <a:schemeClr val="tx1"/>
                                </a:solidFill>
                                <a:latin typeface="Cambria Math" panose="02040503050406030204" pitchFamily="18" charset="0"/>
                                <a:ea typeface="Cambria Math" panose="02040503050406030204" pitchFamily="18" charset="0"/>
                              </a:rPr>
                              <m:t>−</m:t>
                            </m:r>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500" b="1">
                    <a:solidFill>
                      <a:schemeClr val="tx1"/>
                    </a:solidFill>
                    <a:latin typeface="Cambria Math" panose="02040503050406030204" pitchFamily="18" charset="0"/>
                  </a:endParaRPr>
                </a:p>
              </p:txBody>
            </p:sp>
          </mc:Choice>
          <mc:Fallback xmlns="">
            <p:sp>
              <p:nvSpPr>
                <p:cNvPr id="10" name="타원 9">
                  <a:extLst>
                    <a:ext uri="{FF2B5EF4-FFF2-40B4-BE49-F238E27FC236}">
                      <a16:creationId xmlns:a16="http://schemas.microsoft.com/office/drawing/2014/main" id="{C99B3F79-1856-8C48-A672-044FE7A73EE8}"/>
                    </a:ext>
                  </a:extLst>
                </p:cNvPr>
                <p:cNvSpPr>
                  <a:spLocks noRot="1" noChangeAspect="1" noMove="1" noResize="1" noEditPoints="1" noAdjustHandles="1" noChangeArrowheads="1" noChangeShapeType="1" noTextEdit="1"/>
                </p:cNvSpPr>
                <p:nvPr/>
              </p:nvSpPr>
              <p:spPr>
                <a:xfrm>
                  <a:off x="3809899" y="7038165"/>
                  <a:ext cx="667030" cy="667030"/>
                </a:xfrm>
                <a:prstGeom prst="ellipse">
                  <a:avLst/>
                </a:prstGeom>
                <a:blipFill>
                  <a:blip r:embed="rId7"/>
                  <a:stretch>
                    <a:fillRect l="-224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868DFAF9-C3EC-1342-8E13-E6D60A5084FD}"/>
                    </a:ext>
                  </a:extLst>
                </p:cNvPr>
                <p:cNvSpPr/>
                <p:nvPr/>
              </p:nvSpPr>
              <p:spPr>
                <a:xfrm>
                  <a:off x="3809899" y="4339250"/>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𝒙</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𝟏</m:t>
                            </m:r>
                          </m:sub>
                        </m:sSub>
                      </m:oMath>
                    </m:oMathPara>
                  </a14:m>
                  <a:endParaRPr kumimoji="1" lang="ko-KR" altLang="en-US" sz="1600" b="1">
                    <a:solidFill>
                      <a:schemeClr val="tx1"/>
                    </a:solidFill>
                    <a:latin typeface="Cambria Math" panose="02040503050406030204" pitchFamily="18" charset="0"/>
                  </a:endParaRPr>
                </a:p>
              </p:txBody>
            </p:sp>
          </mc:Choice>
          <mc:Fallback xmlns="">
            <p:sp>
              <p:nvSpPr>
                <p:cNvPr id="11" name="타원 10">
                  <a:extLst>
                    <a:ext uri="{FF2B5EF4-FFF2-40B4-BE49-F238E27FC236}">
                      <a16:creationId xmlns:a16="http://schemas.microsoft.com/office/drawing/2014/main" id="{868DFAF9-C3EC-1342-8E13-E6D60A5084FD}"/>
                    </a:ext>
                  </a:extLst>
                </p:cNvPr>
                <p:cNvSpPr>
                  <a:spLocks noRot="1" noChangeAspect="1" noMove="1" noResize="1" noEditPoints="1" noAdjustHandles="1" noChangeArrowheads="1" noChangeShapeType="1" noTextEdit="1"/>
                </p:cNvSpPr>
                <p:nvPr/>
              </p:nvSpPr>
              <p:spPr>
                <a:xfrm>
                  <a:off x="3809899" y="4339250"/>
                  <a:ext cx="667030" cy="66703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타원 11">
                  <a:extLst>
                    <a:ext uri="{FF2B5EF4-FFF2-40B4-BE49-F238E27FC236}">
                      <a16:creationId xmlns:a16="http://schemas.microsoft.com/office/drawing/2014/main" id="{8816908D-8D41-5144-85C3-4E854B8205C1}"/>
                    </a:ext>
                  </a:extLst>
                </p:cNvPr>
                <p:cNvSpPr/>
                <p:nvPr/>
              </p:nvSpPr>
              <p:spPr>
                <a:xfrm>
                  <a:off x="3809899" y="7976176"/>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a:solidFill>
                                  <a:schemeClr val="tx1"/>
                                </a:solidFill>
                                <a:latin typeface="Cambria Math" panose="02040503050406030204" pitchFamily="18" charset="0"/>
                                <a:ea typeface="Cambria Math" panose="02040503050406030204" pitchFamily="18" charset="0"/>
                              </a:rPr>
                            </m:ctrlPr>
                          </m:sSubPr>
                          <m:e>
                            <m:r>
                              <a:rPr kumimoji="1" lang="en-US" altLang="ko-KR" sz="1600" b="1" i="1" dirty="0">
                                <a:solidFill>
                                  <a:schemeClr val="tx1"/>
                                </a:solidFill>
                                <a:latin typeface="Cambria Math" panose="02040503050406030204" pitchFamily="18" charset="0"/>
                                <a:ea typeface="Cambria Math" panose="02040503050406030204" pitchFamily="18" charset="0"/>
                              </a:rPr>
                              <m:t>𝒙</m:t>
                            </m:r>
                          </m:e>
                          <m:sub>
                            <m:r>
                              <a:rPr kumimoji="1" lang="en-US" altLang="ko-KR" sz="1600" b="1" i="1" dirty="0">
                                <a:solidFill>
                                  <a:schemeClr val="tx1"/>
                                </a:solidFill>
                                <a:latin typeface="Cambria Math" panose="02040503050406030204" pitchFamily="18" charset="0"/>
                                <a:ea typeface="Cambria Math" panose="02040503050406030204" pitchFamily="18" charset="0"/>
                              </a:rPr>
                              <m:t>𝒗</m:t>
                            </m:r>
                          </m:sub>
                        </m:sSub>
                      </m:oMath>
                    </m:oMathPara>
                  </a14:m>
                  <a:endParaRPr kumimoji="1" lang="ko-KR" altLang="en-US" sz="1600" b="1">
                    <a:solidFill>
                      <a:schemeClr val="tx1"/>
                    </a:solidFill>
                    <a:latin typeface="Cambria Math" panose="02040503050406030204" pitchFamily="18" charset="0"/>
                  </a:endParaRPr>
                </a:p>
              </p:txBody>
            </p:sp>
          </mc:Choice>
          <mc:Fallback xmlns="">
            <p:sp>
              <p:nvSpPr>
                <p:cNvPr id="12" name="타원 11">
                  <a:extLst>
                    <a:ext uri="{FF2B5EF4-FFF2-40B4-BE49-F238E27FC236}">
                      <a16:creationId xmlns:a16="http://schemas.microsoft.com/office/drawing/2014/main" id="{8816908D-8D41-5144-85C3-4E854B8205C1}"/>
                    </a:ext>
                  </a:extLst>
                </p:cNvPr>
                <p:cNvSpPr>
                  <a:spLocks noRot="1" noChangeAspect="1" noMove="1" noResize="1" noEditPoints="1" noAdjustHandles="1" noChangeArrowheads="1" noChangeShapeType="1" noTextEdit="1"/>
                </p:cNvSpPr>
                <p:nvPr/>
              </p:nvSpPr>
              <p:spPr>
                <a:xfrm>
                  <a:off x="3809899" y="7976176"/>
                  <a:ext cx="667030" cy="667030"/>
                </a:xfrm>
                <a:prstGeom prst="ellipse">
                  <a:avLst/>
                </a:prstGeom>
                <a:blipFill>
                  <a:blip r:embed="rId9"/>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95430AB9-9FC1-9B4D-BA68-0A0D060F29C9}"/>
                </a:ext>
              </a:extLst>
            </p:cNvPr>
            <p:cNvSpPr txBox="1"/>
            <p:nvPr/>
          </p:nvSpPr>
          <p:spPr>
            <a:xfrm>
              <a:off x="2074724" y="3551444"/>
              <a:ext cx="1107996" cy="348433"/>
            </a:xfrm>
            <a:prstGeom prst="rect">
              <a:avLst/>
            </a:prstGeom>
            <a:noFill/>
          </p:spPr>
          <p:txBody>
            <a:bodyPr wrap="square" rtlCol="0">
              <a:spAutoFit/>
            </a:bodyPr>
            <a:lstStyle/>
            <a:p>
              <a:r>
                <a:rPr kumimoji="1" lang="en-US" altLang="ko-KR" sz="1200">
                  <a:latin typeface="Helvetica" pitchFamily="2" charset="0"/>
                </a:rPr>
                <a:t>Constant</a:t>
              </a:r>
              <a:endParaRPr kumimoji="1" lang="ko-KR" altLang="en-US" sz="1200">
                <a:latin typeface="Helvetica" pitchFamily="2" charset="0"/>
              </a:endParaRPr>
            </a:p>
          </p:txBody>
        </p:sp>
        <p:sp>
          <p:nvSpPr>
            <p:cNvPr id="17" name="왼쪽 중괄호[L] 16">
              <a:extLst>
                <a:ext uri="{FF2B5EF4-FFF2-40B4-BE49-F238E27FC236}">
                  <a16:creationId xmlns:a16="http://schemas.microsoft.com/office/drawing/2014/main" id="{E651235E-A898-D34E-88EC-98034822CE61}"/>
                </a:ext>
              </a:extLst>
            </p:cNvPr>
            <p:cNvSpPr/>
            <p:nvPr/>
          </p:nvSpPr>
          <p:spPr>
            <a:xfrm>
              <a:off x="3176308" y="4672765"/>
              <a:ext cx="633591" cy="36369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24CFE49D-24D0-534B-B4B3-5234656CDC0E}"/>
                </a:ext>
              </a:extLst>
            </p:cNvPr>
            <p:cNvSpPr txBox="1"/>
            <p:nvPr/>
          </p:nvSpPr>
          <p:spPr>
            <a:xfrm>
              <a:off x="2081135" y="6168062"/>
              <a:ext cx="1095172" cy="580722"/>
            </a:xfrm>
            <a:prstGeom prst="rect">
              <a:avLst/>
            </a:prstGeom>
            <a:noFill/>
          </p:spPr>
          <p:txBody>
            <a:bodyPr wrap="square" rtlCol="0">
              <a:spAutoFit/>
            </a:bodyPr>
            <a:lstStyle/>
            <a:p>
              <a:pPr algn="ctr"/>
              <a:r>
                <a:rPr kumimoji="1" lang="en-US" altLang="ko-KR" sz="1200">
                  <a:latin typeface="Helvetica" pitchFamily="2" charset="0"/>
                </a:rPr>
                <a:t>Input</a:t>
              </a:r>
              <a:br>
                <a:rPr kumimoji="1" lang="en-US" altLang="ko-KR" sz="1200">
                  <a:latin typeface="Helvetica" pitchFamily="2" charset="0"/>
                </a:rPr>
              </a:br>
              <a:r>
                <a:rPr kumimoji="1" lang="en-US" altLang="ko-KR" sz="1200">
                  <a:latin typeface="Helvetica" pitchFamily="2" charset="0"/>
                </a:rPr>
                <a:t>Features</a:t>
              </a:r>
              <a:endParaRPr kumimoji="1" lang="ko-KR" altLang="en-US" sz="1200">
                <a:latin typeface="Helvetica" pitchFamily="2" charset="0"/>
              </a:endParaRPr>
            </a:p>
          </p:txBody>
        </p:sp>
        <p:cxnSp>
          <p:nvCxnSpPr>
            <p:cNvPr id="20" name="직선 연결선[R] 19">
              <a:extLst>
                <a:ext uri="{FF2B5EF4-FFF2-40B4-BE49-F238E27FC236}">
                  <a16:creationId xmlns:a16="http://schemas.microsoft.com/office/drawing/2014/main" id="{1CCB88E3-8D79-D941-B1B5-A3C07A8A2D2E}"/>
                </a:ext>
              </a:extLst>
            </p:cNvPr>
            <p:cNvCxnSpPr>
              <a:cxnSpLocks/>
              <a:stCxn id="16" idx="3"/>
              <a:endCxn id="8" idx="2"/>
            </p:cNvCxnSpPr>
            <p:nvPr/>
          </p:nvCxnSpPr>
          <p:spPr>
            <a:xfrm>
              <a:off x="3182720" y="3725662"/>
              <a:ext cx="627178" cy="1044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8C863F-53B4-C648-9B59-33C3F79F6D6E}"/>
                </a:ext>
              </a:extLst>
            </p:cNvPr>
            <p:cNvSpPr txBox="1"/>
            <p:nvPr/>
          </p:nvSpPr>
          <p:spPr>
            <a:xfrm>
              <a:off x="4015815" y="6058846"/>
              <a:ext cx="242374" cy="830997"/>
            </a:xfrm>
            <a:prstGeom prst="rect">
              <a:avLst/>
            </a:prstGeom>
            <a:noFill/>
          </p:spPr>
          <p:txBody>
            <a:bodyPr wrap="square" rtlCol="0">
              <a:spAutoFit/>
            </a:bodyPr>
            <a:lstStyle/>
            <a:p>
              <a:r>
                <a:rPr kumimoji="1" lang="en-US" altLang="ko-KR" sz="1600" b="1">
                  <a:latin typeface="Helvetica" pitchFamily="2" charset="0"/>
                </a:rPr>
                <a:t>.</a:t>
              </a:r>
              <a:br>
                <a:rPr kumimoji="1" lang="en-US" altLang="ko-KR" sz="1600" b="1">
                  <a:latin typeface="Helvetica" pitchFamily="2" charset="0"/>
                </a:rPr>
              </a:br>
              <a:r>
                <a:rPr kumimoji="1" lang="en-US" altLang="ko-KR" sz="1600" b="1">
                  <a:latin typeface="Helvetica" pitchFamily="2" charset="0"/>
                </a:rPr>
                <a:t>.</a:t>
              </a:r>
              <a:br>
                <a:rPr kumimoji="1" lang="en-US" altLang="ko-KR" sz="1600" b="1">
                  <a:latin typeface="Helvetica" pitchFamily="2" charset="0"/>
                </a:rPr>
              </a:br>
              <a:r>
                <a:rPr kumimoji="1" lang="en-US" altLang="ko-KR" sz="1600" b="1">
                  <a:latin typeface="Helvetica" pitchFamily="2" charset="0"/>
                </a:rPr>
                <a:t>.</a:t>
              </a:r>
              <a:endParaRPr kumimoji="1" lang="ko-KR" altLang="en-US" sz="1600" b="1">
                <a:latin typeface="Helvetica" pitchFamily="2" charset="0"/>
              </a:endParaRPr>
            </a:p>
          </p:txBody>
        </p:sp>
        <mc:AlternateContent xmlns:mc="http://schemas.openxmlformats.org/markup-compatibility/2006" xmlns:a14="http://schemas.microsoft.com/office/drawing/2010/main">
          <mc:Choice Requires="a14">
            <p:sp>
              <p:nvSpPr>
                <p:cNvPr id="22" name="타원 21">
                  <a:extLst>
                    <a:ext uri="{FF2B5EF4-FFF2-40B4-BE49-F238E27FC236}">
                      <a16:creationId xmlns:a16="http://schemas.microsoft.com/office/drawing/2014/main" id="{870F8F54-A5C2-7349-AA5F-215547C4E6B8}"/>
                    </a:ext>
                  </a:extLst>
                </p:cNvPr>
                <p:cNvSpPr/>
                <p:nvPr/>
              </p:nvSpPr>
              <p:spPr>
                <a:xfrm>
                  <a:off x="7053227" y="5969895"/>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600" b="1" i="1" dirty="0"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kumimoji="1" lang="en-US" altLang="ko-KR" sz="1600" b="1" i="1" dirty="0">
                                <a:solidFill>
                                  <a:schemeClr val="tx1"/>
                                </a:solidFill>
                                <a:latin typeface="Cambria Math" panose="02040503050406030204" pitchFamily="18" charset="0"/>
                                <a:ea typeface="Cambria Math" panose="02040503050406030204" pitchFamily="18" charset="0"/>
                              </a:rPr>
                            </m:ctrlPr>
                          </m:naryPr>
                          <m:sub/>
                          <m:sup/>
                          <m:e>
                            <m:r>
                              <a:rPr kumimoji="1" lang="en-US" altLang="ko-KR" sz="1600" b="1" i="1" dirty="0">
                                <a:solidFill>
                                  <a:schemeClr val="tx1"/>
                                </a:solidFill>
                                <a:latin typeface="Cambria Math" panose="02040503050406030204" pitchFamily="18" charset="0"/>
                                <a:ea typeface="Cambria Math" panose="02040503050406030204" pitchFamily="18" charset="0"/>
                              </a:rPr>
                              <m:t> </m:t>
                            </m:r>
                          </m:e>
                        </m:nary>
                      </m:oMath>
                    </m:oMathPara>
                  </a14:m>
                  <a:endParaRPr kumimoji="1" lang="ko-KR" altLang="en-US" sz="1600" b="1">
                    <a:solidFill>
                      <a:schemeClr val="tx1"/>
                    </a:solidFill>
                    <a:latin typeface="Cambria Math" panose="02040503050406030204" pitchFamily="18" charset="0"/>
                  </a:endParaRPr>
                </a:p>
              </p:txBody>
            </p:sp>
          </mc:Choice>
          <mc:Fallback xmlns="">
            <p:sp>
              <p:nvSpPr>
                <p:cNvPr id="22" name="타원 21">
                  <a:extLst>
                    <a:ext uri="{FF2B5EF4-FFF2-40B4-BE49-F238E27FC236}">
                      <a16:creationId xmlns:a16="http://schemas.microsoft.com/office/drawing/2014/main" id="{870F8F54-A5C2-7349-AA5F-215547C4E6B8}"/>
                    </a:ext>
                  </a:extLst>
                </p:cNvPr>
                <p:cNvSpPr>
                  <a:spLocks noRot="1" noChangeAspect="1" noMove="1" noResize="1" noEditPoints="1" noAdjustHandles="1" noChangeArrowheads="1" noChangeShapeType="1" noTextEdit="1"/>
                </p:cNvSpPr>
                <p:nvPr/>
              </p:nvSpPr>
              <p:spPr>
                <a:xfrm>
                  <a:off x="7053227" y="5969895"/>
                  <a:ext cx="1042663" cy="104266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p:cxnSp>
          <p:nvCxnSpPr>
            <p:cNvPr id="23" name="직선 화살표 연결선 22">
              <a:extLst>
                <a:ext uri="{FF2B5EF4-FFF2-40B4-BE49-F238E27FC236}">
                  <a16:creationId xmlns:a16="http://schemas.microsoft.com/office/drawing/2014/main" id="{AE2F1A29-25CC-B644-98DD-C62B028D4C16}"/>
                </a:ext>
              </a:extLst>
            </p:cNvPr>
            <p:cNvCxnSpPr>
              <a:cxnSpLocks/>
              <a:stCxn id="8" idx="6"/>
              <a:endCxn id="22" idx="2"/>
            </p:cNvCxnSpPr>
            <p:nvPr/>
          </p:nvCxnSpPr>
          <p:spPr>
            <a:xfrm>
              <a:off x="4476929" y="3736110"/>
              <a:ext cx="2576298" cy="2755117"/>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8DA17E2-7ED4-8F45-9017-EA32E0556BC5}"/>
                </a:ext>
              </a:extLst>
            </p:cNvPr>
            <p:cNvCxnSpPr>
              <a:cxnSpLocks/>
              <a:stCxn id="11" idx="6"/>
              <a:endCxn id="22" idx="2"/>
            </p:cNvCxnSpPr>
            <p:nvPr/>
          </p:nvCxnSpPr>
          <p:spPr>
            <a:xfrm>
              <a:off x="4476929" y="4672765"/>
              <a:ext cx="2576298" cy="1818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ED29913-FBA8-5347-8459-AE958F5023B4}"/>
                </a:ext>
              </a:extLst>
            </p:cNvPr>
            <p:cNvCxnSpPr>
              <a:cxnSpLocks/>
              <a:stCxn id="9" idx="6"/>
              <a:endCxn id="22" idx="2"/>
            </p:cNvCxnSpPr>
            <p:nvPr/>
          </p:nvCxnSpPr>
          <p:spPr>
            <a:xfrm>
              <a:off x="4476929" y="5609420"/>
              <a:ext cx="2576298" cy="881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8CD7FAA-E887-C140-A581-D8335A1A018F}"/>
                </a:ext>
              </a:extLst>
            </p:cNvPr>
            <p:cNvCxnSpPr>
              <a:cxnSpLocks/>
              <a:stCxn id="10" idx="6"/>
              <a:endCxn id="22" idx="2"/>
            </p:cNvCxnSpPr>
            <p:nvPr/>
          </p:nvCxnSpPr>
          <p:spPr>
            <a:xfrm flipV="1">
              <a:off x="4476929" y="6491227"/>
              <a:ext cx="2576298" cy="880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145ED8-F8E3-594F-B980-C2EBF42797DA}"/>
                </a:ext>
              </a:extLst>
            </p:cNvPr>
            <p:cNvCxnSpPr>
              <a:cxnSpLocks/>
              <a:stCxn id="12" idx="6"/>
              <a:endCxn id="22" idx="2"/>
            </p:cNvCxnSpPr>
            <p:nvPr/>
          </p:nvCxnSpPr>
          <p:spPr>
            <a:xfrm flipV="1">
              <a:off x="4476929" y="6491227"/>
              <a:ext cx="2576298" cy="181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FB7DCB85-975A-8B42-BE9C-FE451B69205A}"/>
                    </a:ext>
                  </a:extLst>
                </p:cNvPr>
                <p:cNvSpPr/>
                <p:nvPr/>
              </p:nvSpPr>
              <p:spPr>
                <a:xfrm>
                  <a:off x="5687620" y="5368064"/>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smtClean="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smtClean="0">
                                <a:latin typeface="Cambria Math" panose="02040503050406030204" pitchFamily="18" charset="0"/>
                                <a:ea typeface="Cambria Math" panose="02040503050406030204" pitchFamily="18" charset="0"/>
                              </a:rPr>
                              <m:t>𝒋</m:t>
                            </m:r>
                          </m:sub>
                        </m:sSub>
                      </m:oMath>
                    </m:oMathPara>
                  </a14:m>
                  <a:endParaRPr kumimoji="1" lang="ko-KR" altLang="en-US" sz="1500" b="1">
                    <a:latin typeface="Cambria Math" panose="02040503050406030204" pitchFamily="18" charset="0"/>
                  </a:endParaRPr>
                </a:p>
              </p:txBody>
            </p:sp>
          </mc:Choice>
          <mc:Fallback xmlns="">
            <p:sp>
              <p:nvSpPr>
                <p:cNvPr id="28" name="직사각형 27">
                  <a:extLst>
                    <a:ext uri="{FF2B5EF4-FFF2-40B4-BE49-F238E27FC236}">
                      <a16:creationId xmlns:a16="http://schemas.microsoft.com/office/drawing/2014/main" id="{FB7DCB85-975A-8B42-BE9C-FE451B69205A}"/>
                    </a:ext>
                  </a:extLst>
                </p:cNvPr>
                <p:cNvSpPr>
                  <a:spLocks noRot="1" noChangeAspect="1" noMove="1" noResize="1" noEditPoints="1" noAdjustHandles="1" noChangeArrowheads="1" noChangeShapeType="1" noTextEdit="1"/>
                </p:cNvSpPr>
                <p:nvPr/>
              </p:nvSpPr>
              <p:spPr>
                <a:xfrm>
                  <a:off x="5687620" y="5368064"/>
                  <a:ext cx="559191" cy="328167"/>
                </a:xfrm>
                <a:prstGeom prst="rect">
                  <a:avLst/>
                </a:prstGeom>
                <a:blipFill>
                  <a:blip r:embed="rId11"/>
                  <a:stretch>
                    <a:fillRect l="-2740"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D789891C-DC55-0945-8000-C36E592DCE5B}"/>
                    </a:ext>
                  </a:extLst>
                </p:cNvPr>
                <p:cNvSpPr/>
                <p:nvPr/>
              </p:nvSpPr>
              <p:spPr>
                <a:xfrm>
                  <a:off x="5674168" y="5764496"/>
                  <a:ext cx="559191"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𝟐</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a:latin typeface="Cambria Math" panose="02040503050406030204" pitchFamily="18" charset="0"/>
                  </a:endParaRPr>
                </a:p>
              </p:txBody>
            </p:sp>
          </mc:Choice>
          <mc:Fallback xmlns="">
            <p:sp>
              <p:nvSpPr>
                <p:cNvPr id="29" name="직사각형 28">
                  <a:extLst>
                    <a:ext uri="{FF2B5EF4-FFF2-40B4-BE49-F238E27FC236}">
                      <a16:creationId xmlns:a16="http://schemas.microsoft.com/office/drawing/2014/main" id="{D789891C-DC55-0945-8000-C36E592DCE5B}"/>
                    </a:ext>
                  </a:extLst>
                </p:cNvPr>
                <p:cNvSpPr>
                  <a:spLocks noRot="1" noChangeAspect="1" noMove="1" noResize="1" noEditPoints="1" noAdjustHandles="1" noChangeArrowheads="1" noChangeShapeType="1" noTextEdit="1"/>
                </p:cNvSpPr>
                <p:nvPr/>
              </p:nvSpPr>
              <p:spPr>
                <a:xfrm>
                  <a:off x="5674168" y="5764496"/>
                  <a:ext cx="559191" cy="328167"/>
                </a:xfrm>
                <a:prstGeom prst="rect">
                  <a:avLst/>
                </a:prstGeom>
                <a:blipFill>
                  <a:blip r:embed="rId12"/>
                  <a:stretch>
                    <a:fillRect l="-1370"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B7E5902D-9F29-0F4E-A9AD-E24653F47CA1}"/>
                    </a:ext>
                  </a:extLst>
                </p:cNvPr>
                <p:cNvSpPr/>
                <p:nvPr/>
              </p:nvSpPr>
              <p:spPr>
                <a:xfrm>
                  <a:off x="5601057" y="6484720"/>
                  <a:ext cx="732316"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smtClean="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𝟏</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B7E5902D-9F29-0F4E-A9AD-E24653F47CA1}"/>
                    </a:ext>
                  </a:extLst>
                </p:cNvPr>
                <p:cNvSpPr>
                  <a:spLocks noRot="1" noChangeAspect="1" noMove="1" noResize="1" noEditPoints="1" noAdjustHandles="1" noChangeArrowheads="1" noChangeShapeType="1" noTextEdit="1"/>
                </p:cNvSpPr>
                <p:nvPr/>
              </p:nvSpPr>
              <p:spPr>
                <a:xfrm>
                  <a:off x="5601057" y="6484720"/>
                  <a:ext cx="732316" cy="328167"/>
                </a:xfrm>
                <a:prstGeom prst="rect">
                  <a:avLst/>
                </a:prstGeom>
                <a:blipFill>
                  <a:blip r:embed="rId13"/>
                  <a:stretch>
                    <a:fillRect l="-4167"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16C4292A-5FEE-BF46-87A3-BDACBB6BD576}"/>
                    </a:ext>
                  </a:extLst>
                </p:cNvPr>
                <p:cNvSpPr/>
                <p:nvPr/>
              </p:nvSpPr>
              <p:spPr>
                <a:xfrm>
                  <a:off x="5673193" y="6856021"/>
                  <a:ext cx="588045" cy="32816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sz="1400" b="1" i="1" dirty="0" smtClean="0">
                                <a:latin typeface="Cambria Math" panose="02040503050406030204" pitchFamily="18" charset="0"/>
                                <a:ea typeface="Cambria Math" panose="02040503050406030204" pitchFamily="18" charset="0"/>
                              </a:rPr>
                            </m:ctrlPr>
                          </m:sSubPr>
                          <m:e>
                            <m:r>
                              <a:rPr kumimoji="1" lang="en-US" altLang="ko-KR" sz="1400" b="1" i="1" dirty="0">
                                <a:latin typeface="Cambria Math" panose="02040503050406030204" pitchFamily="18" charset="0"/>
                                <a:ea typeface="Cambria Math" panose="02040503050406030204" pitchFamily="18" charset="0"/>
                              </a:rPr>
                              <m:t>𝒘</m:t>
                            </m:r>
                          </m:e>
                          <m:sub>
                            <m:r>
                              <a:rPr kumimoji="1" lang="en-US" altLang="ko-KR" sz="1400" b="1" i="1" dirty="0" smtClean="0">
                                <a:latin typeface="Cambria Math" panose="02040503050406030204" pitchFamily="18" charset="0"/>
                                <a:ea typeface="Cambria Math" panose="02040503050406030204" pitchFamily="18" charset="0"/>
                              </a:rPr>
                              <m:t>𝒗</m:t>
                            </m:r>
                            <m:r>
                              <a:rPr kumimoji="1" lang="en-US" altLang="ko-KR" sz="1400" b="1" i="1" dirty="0">
                                <a:latin typeface="Cambria Math" panose="02040503050406030204" pitchFamily="18" charset="0"/>
                                <a:ea typeface="Cambria Math" panose="02040503050406030204" pitchFamily="18" charset="0"/>
                              </a:rPr>
                              <m:t>,</m:t>
                            </m:r>
                            <m:r>
                              <a:rPr kumimoji="1" lang="en-US" altLang="ko-KR" sz="1400" b="1" i="1" dirty="0" smtClean="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  </m:t>
                            </m:r>
                            <m:r>
                              <a:rPr kumimoji="1" lang="en-US" altLang="ko-KR" sz="1400" b="1" i="1" dirty="0">
                                <a:latin typeface="Cambria Math" panose="02040503050406030204" pitchFamily="18" charset="0"/>
                                <a:ea typeface="Cambria Math" panose="02040503050406030204" pitchFamily="18" charset="0"/>
                              </a:rPr>
                              <m:t>𝒋</m:t>
                            </m:r>
                          </m:sub>
                        </m:sSub>
                      </m:oMath>
                    </m:oMathPara>
                  </a14:m>
                  <a:endParaRPr kumimoji="1" lang="ko-KR" altLang="en-US" sz="1400" b="1">
                    <a:latin typeface="Cambria Math" panose="02040503050406030204" pitchFamily="18" charset="0"/>
                  </a:endParaRPr>
                </a:p>
              </p:txBody>
            </p:sp>
          </mc:Choice>
          <mc:Fallback xmlns="">
            <p:sp>
              <p:nvSpPr>
                <p:cNvPr id="31" name="직사각형 30">
                  <a:extLst>
                    <a:ext uri="{FF2B5EF4-FFF2-40B4-BE49-F238E27FC236}">
                      <a16:creationId xmlns:a16="http://schemas.microsoft.com/office/drawing/2014/main" id="{16C4292A-5FEE-BF46-87A3-BDACBB6BD576}"/>
                    </a:ext>
                  </a:extLst>
                </p:cNvPr>
                <p:cNvSpPr>
                  <a:spLocks noRot="1" noChangeAspect="1" noMove="1" noResize="1" noEditPoints="1" noAdjustHandles="1" noChangeArrowheads="1" noChangeShapeType="1" noTextEdit="1"/>
                </p:cNvSpPr>
                <p:nvPr/>
              </p:nvSpPr>
              <p:spPr>
                <a:xfrm>
                  <a:off x="5673193" y="6856021"/>
                  <a:ext cx="588045" cy="328167"/>
                </a:xfrm>
                <a:prstGeom prst="rect">
                  <a:avLst/>
                </a:prstGeom>
                <a:blipFill>
                  <a:blip r:embed="rId14"/>
                  <a:stretch>
                    <a:fillRect l="-2597" b="-27907"/>
                  </a:stretch>
                </a:blipFill>
              </p:spPr>
              <p:txBody>
                <a:bodyPr/>
                <a:lstStyle/>
                <a:p>
                  <a:r>
                    <a:rPr lang="en-US">
                      <a:noFill/>
                    </a:rPr>
                    <a:t> </a:t>
                  </a:r>
                </a:p>
              </p:txBody>
            </p:sp>
          </mc:Fallback>
        </mc:AlternateContent>
        <p:cxnSp>
          <p:nvCxnSpPr>
            <p:cNvPr id="32" name="직선 화살표 연결선 31">
              <a:extLst>
                <a:ext uri="{FF2B5EF4-FFF2-40B4-BE49-F238E27FC236}">
                  <a16:creationId xmlns:a16="http://schemas.microsoft.com/office/drawing/2014/main" id="{1A9FBA01-4FD4-C84E-9E43-F1AE6121ECD0}"/>
                </a:ext>
              </a:extLst>
            </p:cNvPr>
            <p:cNvCxnSpPr>
              <a:cxnSpLocks/>
              <a:stCxn id="22" idx="6"/>
              <a:endCxn id="33" idx="2"/>
            </p:cNvCxnSpPr>
            <p:nvPr/>
          </p:nvCxnSpPr>
          <p:spPr>
            <a:xfrm flipV="1">
              <a:off x="8095890" y="6488383"/>
              <a:ext cx="504415" cy="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타원 32">
                  <a:extLst>
                    <a:ext uri="{FF2B5EF4-FFF2-40B4-BE49-F238E27FC236}">
                      <a16:creationId xmlns:a16="http://schemas.microsoft.com/office/drawing/2014/main" id="{4C345040-0FF1-0F4C-A14A-616F6233D39F}"/>
                    </a:ext>
                  </a:extLst>
                </p:cNvPr>
                <p:cNvSpPr/>
                <p:nvPr/>
              </p:nvSpPr>
              <p:spPr>
                <a:xfrm>
                  <a:off x="8600305" y="5967051"/>
                  <a:ext cx="1042663" cy="10426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R" sz="1400" b="1" i="1" dirty="0" smtClean="0">
                            <a:solidFill>
                              <a:schemeClr val="tx1"/>
                            </a:solidFill>
                            <a:latin typeface="Cambria Math" panose="02040503050406030204" pitchFamily="18" charset="0"/>
                            <a:ea typeface="Cambria Math" panose="02040503050406030204" pitchFamily="18" charset="0"/>
                          </a:rPr>
                          <m:t> </m:t>
                        </m:r>
                        <m:r>
                          <a:rPr kumimoji="1" lang="en-US" altLang="ko-KR" sz="1400" b="1" i="1" dirty="0" smtClean="0">
                            <a:solidFill>
                              <a:schemeClr val="tx1"/>
                            </a:solidFill>
                            <a:latin typeface="Cambria Math" panose="02040503050406030204" pitchFamily="18" charset="0"/>
                            <a:ea typeface="Cambria Math" panose="02040503050406030204" pitchFamily="18" charset="0"/>
                          </a:rPr>
                          <m:t>𝝈</m:t>
                        </m:r>
                        <m:r>
                          <a:rPr kumimoji="1" lang="en-US" altLang="ko-KR" sz="1400" b="1" i="1" dirty="0"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3600" b="1">
                    <a:solidFill>
                      <a:schemeClr val="tx1"/>
                    </a:solidFill>
                    <a:latin typeface="Cambria Math" panose="02040503050406030204" pitchFamily="18" charset="0"/>
                  </a:endParaRPr>
                </a:p>
              </p:txBody>
            </p:sp>
          </mc:Choice>
          <mc:Fallback xmlns="">
            <p:sp>
              <p:nvSpPr>
                <p:cNvPr id="33" name="타원 32">
                  <a:extLst>
                    <a:ext uri="{FF2B5EF4-FFF2-40B4-BE49-F238E27FC236}">
                      <a16:creationId xmlns:a16="http://schemas.microsoft.com/office/drawing/2014/main" id="{4C345040-0FF1-0F4C-A14A-616F6233D39F}"/>
                    </a:ext>
                  </a:extLst>
                </p:cNvPr>
                <p:cNvSpPr>
                  <a:spLocks noRot="1" noChangeAspect="1" noMove="1" noResize="1" noEditPoints="1" noAdjustHandles="1" noChangeArrowheads="1" noChangeShapeType="1" noTextEdit="1"/>
                </p:cNvSpPr>
                <p:nvPr/>
              </p:nvSpPr>
              <p:spPr>
                <a:xfrm>
                  <a:off x="8600305" y="5967051"/>
                  <a:ext cx="1042663" cy="1042663"/>
                </a:xfrm>
                <a:prstGeom prst="ellipse">
                  <a:avLst/>
                </a:prstGeom>
                <a:blipFill>
                  <a:blip r:embed="rId15"/>
                  <a:stretch>
                    <a:fillRect/>
                  </a:stretch>
                </a:blipFill>
                <a:ln>
                  <a:solidFill>
                    <a:schemeClr val="tx1"/>
                  </a:solidFill>
                </a:ln>
              </p:spPr>
              <p:txBody>
                <a:bodyPr/>
                <a:lstStyle/>
                <a:p>
                  <a:r>
                    <a:rPr lang="en-US">
                      <a:noFill/>
                    </a:rPr>
                    <a:t> </a:t>
                  </a:r>
                </a:p>
              </p:txBody>
            </p:sp>
          </mc:Fallback>
        </mc:AlternateContent>
        <p:cxnSp>
          <p:nvCxnSpPr>
            <p:cNvPr id="34" name="직선 화살표 연결선 33">
              <a:extLst>
                <a:ext uri="{FF2B5EF4-FFF2-40B4-BE49-F238E27FC236}">
                  <a16:creationId xmlns:a16="http://schemas.microsoft.com/office/drawing/2014/main" id="{2D956D81-67A4-1C4D-9ADE-08630DA1BDAC}"/>
                </a:ext>
              </a:extLst>
            </p:cNvPr>
            <p:cNvCxnSpPr>
              <a:cxnSpLocks/>
              <a:stCxn id="33" idx="6"/>
            </p:cNvCxnSpPr>
            <p:nvPr/>
          </p:nvCxnSpPr>
          <p:spPr>
            <a:xfrm>
              <a:off x="9642968" y="6488383"/>
              <a:ext cx="504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8987E91E-450E-0643-852F-59E1B410D27B}"/>
                </a:ext>
              </a:extLst>
            </p:cNvPr>
            <p:cNvSpPr/>
            <p:nvPr/>
          </p:nvSpPr>
          <p:spPr>
            <a:xfrm>
              <a:off x="8762615" y="7520529"/>
              <a:ext cx="184731" cy="369332"/>
            </a:xfrm>
            <a:prstGeom prst="rect">
              <a:avLst/>
            </a:prstGeom>
          </p:spPr>
          <p:txBody>
            <a:bodyPr wrap="square">
              <a:spAutoFit/>
            </a:bodyPr>
            <a:lstStyle/>
            <a:p>
              <a:endParaRPr lang="ko-KR" altLang="en-US"/>
            </a:p>
          </p:txBody>
        </p: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BEF76086-8F14-2746-9DCA-6D0FD9338157}"/>
                    </a:ext>
                  </a:extLst>
                </p:cNvPr>
                <p:cNvSpPr/>
                <p:nvPr/>
              </p:nvSpPr>
              <p:spPr>
                <a:xfrm>
                  <a:off x="5742148" y="7350152"/>
                  <a:ext cx="5029667" cy="106570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R" b="1" i="1" dirty="0" smtClean="0">
                                <a:latin typeface="Cambria Math" panose="02040503050406030204" pitchFamily="18" charset="0"/>
                                <a:ea typeface="Cambria Math" panose="02040503050406030204" pitchFamily="18" charset="0"/>
                              </a:rPr>
                            </m:ctrlPr>
                          </m:sSubPr>
                          <m:e>
                            <m:r>
                              <a:rPr kumimoji="1" lang="en-US" altLang="ko-KR" b="1" i="1" dirty="0" smtClean="0">
                                <a:latin typeface="Cambria Math" panose="02040503050406030204" pitchFamily="18" charset="0"/>
                                <a:ea typeface="Cambria Math" panose="02040503050406030204" pitchFamily="18" charset="0"/>
                              </a:rPr>
                              <m:t>𝒚</m:t>
                            </m:r>
                          </m:e>
                          <m:sub>
                            <m:r>
                              <a:rPr kumimoji="1" lang="en-US" altLang="ko-KR" b="1" i="1" dirty="0" smtClean="0">
                                <a:latin typeface="Cambria Math" panose="02040503050406030204" pitchFamily="18" charset="0"/>
                                <a:ea typeface="Cambria Math" panose="02040503050406030204" pitchFamily="18" charset="0"/>
                              </a:rPr>
                              <m:t>𝒋</m:t>
                            </m:r>
                          </m:sub>
                        </m:sSub>
                        <m:r>
                          <a:rPr kumimoji="1" lang="en-US" altLang="ko-KR" b="1" i="1" dirty="0" smtClean="0">
                            <a:latin typeface="Cambria Math" panose="02040503050406030204" pitchFamily="18" charset="0"/>
                            <a:ea typeface="Cambria Math" panose="02040503050406030204" pitchFamily="18" charset="0"/>
                          </a:rPr>
                          <m:t>=</m:t>
                        </m:r>
                        <m:r>
                          <a:rPr kumimoji="1" lang="en-US" altLang="ko-KR" b="1" i="1" dirty="0" smtClean="0">
                            <a:latin typeface="Cambria Math" panose="02040503050406030204" pitchFamily="18" charset="0"/>
                            <a:ea typeface="Cambria Math" panose="02040503050406030204" pitchFamily="18" charset="0"/>
                          </a:rPr>
                          <m:t>𝝈</m:t>
                        </m:r>
                        <m:d>
                          <m:dPr>
                            <m:ctrlPr>
                              <a:rPr kumimoji="1" lang="en-US" altLang="ko-KR" b="1" i="1" dirty="0" smtClean="0">
                                <a:latin typeface="Cambria Math" panose="02040503050406030204" pitchFamily="18" charset="0"/>
                                <a:ea typeface="Cambria Math" panose="02040503050406030204" pitchFamily="18" charset="0"/>
                              </a:rPr>
                            </m:ctrlPr>
                          </m:dPr>
                          <m:e>
                            <m:nary>
                              <m:naryPr>
                                <m:chr m:val="∑"/>
                                <m:ctrlPr>
                                  <a:rPr kumimoji="1" lang="en-US" altLang="ko-KR" b="1" i="1" dirty="0">
                                    <a:latin typeface="Cambria Math" panose="02040503050406030204" pitchFamily="18" charset="0"/>
                                    <a:ea typeface="Cambria Math" panose="02040503050406030204" pitchFamily="18" charset="0"/>
                                  </a:rPr>
                                </m:ctrlPr>
                              </m:naryPr>
                              <m:sub>
                                <m:r>
                                  <m:rPr>
                                    <m:brk m:alnAt="23"/>
                                  </m:rP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m:t>
                                </m:r>
                                <m:r>
                                  <a:rPr kumimoji="1" lang="en-US" altLang="ko-KR" b="1" i="1" dirty="0">
                                    <a:latin typeface="Cambria Math" panose="02040503050406030204" pitchFamily="18" charset="0"/>
                                    <a:ea typeface="Cambria Math" panose="02040503050406030204" pitchFamily="18" charset="0"/>
                                  </a:rPr>
                                  <m:t>𝟏</m:t>
                                </m:r>
                              </m:sub>
                              <m:sup>
                                <m:r>
                                  <a:rPr kumimoji="1" lang="en-US" altLang="ko-KR" b="1" i="1" dirty="0">
                                    <a:latin typeface="Cambria Math" panose="02040503050406030204" pitchFamily="18" charset="0"/>
                                    <a:ea typeface="Cambria Math" panose="02040503050406030204" pitchFamily="18" charset="0"/>
                                  </a:rPr>
                                  <m:t>𝒏</m:t>
                                </m:r>
                              </m:sup>
                              <m:e>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𝒘</m:t>
                                    </m:r>
                                  </m:e>
                                  <m:sub>
                                    <m:r>
                                      <a:rPr kumimoji="1" lang="en-US" altLang="ko-KR" b="1" i="1" dirty="0">
                                        <a:latin typeface="Cambria Math" panose="02040503050406030204" pitchFamily="18" charset="0"/>
                                        <a:ea typeface="Cambria Math" panose="02040503050406030204" pitchFamily="18" charset="0"/>
                                      </a:rPr>
                                      <m:t>𝒊</m:t>
                                    </m:r>
                                    <m:r>
                                      <a:rPr kumimoji="1" lang="en-US" altLang="ko-KR" b="1" i="1" dirty="0">
                                        <a:latin typeface="Cambria Math" panose="02040503050406030204" pitchFamily="18" charset="0"/>
                                        <a:ea typeface="Cambria Math" panose="02040503050406030204" pitchFamily="18" charset="0"/>
                                      </a:rPr>
                                      <m:t>,   </m:t>
                                    </m:r>
                                    <m:r>
                                      <a:rPr kumimoji="1" lang="en-US" altLang="ko-KR" b="1" i="1" dirty="0">
                                        <a:latin typeface="Cambria Math" panose="02040503050406030204" pitchFamily="18" charset="0"/>
                                        <a:ea typeface="Cambria Math" panose="02040503050406030204" pitchFamily="18" charset="0"/>
                                      </a:rPr>
                                      <m:t>𝒋</m:t>
                                    </m:r>
                                  </m:sub>
                                </m:sSub>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𝒙</m:t>
                                    </m:r>
                                  </m:e>
                                  <m:sub>
                                    <m:r>
                                      <a:rPr kumimoji="1" lang="en-US" altLang="ko-KR" b="1" i="1" dirty="0">
                                        <a:latin typeface="Cambria Math" panose="02040503050406030204" pitchFamily="18" charset="0"/>
                                        <a:ea typeface="Cambria Math" panose="02040503050406030204" pitchFamily="18" charset="0"/>
                                      </a:rPr>
                                      <m:t>𝒊</m:t>
                                    </m:r>
                                  </m:sub>
                                </m:sSub>
                              </m:e>
                            </m:nary>
                            <m:r>
                              <a:rPr kumimoji="1" lang="en-US" altLang="ko-KR" b="1" i="1" dirty="0">
                                <a:latin typeface="Cambria Math" panose="02040503050406030204" pitchFamily="18" charset="0"/>
                                <a:ea typeface="Cambria Math" panose="02040503050406030204" pitchFamily="18" charset="0"/>
                              </a:rPr>
                              <m:t>+</m:t>
                            </m:r>
                            <m:sSub>
                              <m:sSubPr>
                                <m:ctrlPr>
                                  <a:rPr kumimoji="1" lang="en-US" altLang="ko-KR" b="1" i="1" dirty="0">
                                    <a:latin typeface="Cambria Math" panose="02040503050406030204" pitchFamily="18" charset="0"/>
                                    <a:ea typeface="Cambria Math" panose="02040503050406030204" pitchFamily="18" charset="0"/>
                                  </a:rPr>
                                </m:ctrlPr>
                              </m:sSubPr>
                              <m:e>
                                <m:r>
                                  <a:rPr kumimoji="1" lang="en-US" altLang="ko-KR" b="1" i="1" dirty="0">
                                    <a:latin typeface="Cambria Math" panose="02040503050406030204" pitchFamily="18" charset="0"/>
                                    <a:ea typeface="Cambria Math" panose="02040503050406030204" pitchFamily="18" charset="0"/>
                                  </a:rPr>
                                  <m:t>𝒃</m:t>
                                </m:r>
                              </m:e>
                              <m:sub>
                                <m:r>
                                  <a:rPr kumimoji="1" lang="en-US" altLang="ko-KR" b="1" i="1" dirty="0">
                                    <a:latin typeface="Cambria Math" panose="02040503050406030204" pitchFamily="18" charset="0"/>
                                    <a:ea typeface="Cambria Math" panose="02040503050406030204" pitchFamily="18" charset="0"/>
                                  </a:rPr>
                                  <m:t>𝒋</m:t>
                                </m:r>
                              </m:sub>
                            </m:sSub>
                          </m:e>
                        </m:d>
                      </m:oMath>
                    </m:oMathPara>
                  </a14:m>
                  <a:endParaRPr kumimoji="1" lang="ko-KR" altLang="en-US" sz="1600" b="1">
                    <a:latin typeface="Cambria Math" panose="02040503050406030204" pitchFamily="18" charset="0"/>
                  </a:endParaRPr>
                </a:p>
              </p:txBody>
            </p:sp>
          </mc:Choice>
          <mc:Fallback xmlns="">
            <p:sp>
              <p:nvSpPr>
                <p:cNvPr id="36" name="직사각형 35">
                  <a:extLst>
                    <a:ext uri="{FF2B5EF4-FFF2-40B4-BE49-F238E27FC236}">
                      <a16:creationId xmlns:a16="http://schemas.microsoft.com/office/drawing/2014/main" id="{BEF76086-8F14-2746-9DCA-6D0FD9338157}"/>
                    </a:ext>
                  </a:extLst>
                </p:cNvPr>
                <p:cNvSpPr>
                  <a:spLocks noRot="1" noChangeAspect="1" noMove="1" noResize="1" noEditPoints="1" noAdjustHandles="1" noChangeArrowheads="1" noChangeShapeType="1" noTextEdit="1"/>
                </p:cNvSpPr>
                <p:nvPr/>
              </p:nvSpPr>
              <p:spPr>
                <a:xfrm>
                  <a:off x="5742148" y="7350152"/>
                  <a:ext cx="5029667" cy="10657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3D478F08-FF34-D842-AFFB-5CF54CB4AEED}"/>
                    </a:ext>
                  </a:extLst>
                </p:cNvPr>
                <p:cNvSpPr/>
                <p:nvPr/>
              </p:nvSpPr>
              <p:spPr>
                <a:xfrm>
                  <a:off x="10147383" y="6126298"/>
                  <a:ext cx="667030" cy="667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ko-KR" sz="1600" b="1" i="1" dirty="0" smtClean="0">
                                <a:solidFill>
                                  <a:schemeClr val="tx1"/>
                                </a:solidFill>
                                <a:latin typeface="Cambria Math" panose="02040503050406030204" pitchFamily="18" charset="0"/>
                                <a:ea typeface="Cambria Math" panose="02040503050406030204" pitchFamily="18" charset="0"/>
                              </a:rPr>
                            </m:ctrlPr>
                          </m:sSubPr>
                          <m:e>
                            <m:r>
                              <a:rPr kumimoji="1" lang="en-US" altLang="ko-KR" sz="1600" b="1" i="1" dirty="0" smtClean="0">
                                <a:solidFill>
                                  <a:schemeClr val="tx1"/>
                                </a:solidFill>
                                <a:latin typeface="Cambria Math" panose="02040503050406030204" pitchFamily="18" charset="0"/>
                                <a:ea typeface="Cambria Math" panose="02040503050406030204" pitchFamily="18" charset="0"/>
                              </a:rPr>
                              <m:t>𝒚</m:t>
                            </m:r>
                          </m:e>
                          <m:sub>
                            <m:r>
                              <a:rPr kumimoji="1" lang="en-US" altLang="ko-KR" sz="1600" b="1" i="1" dirty="0" smtClean="0">
                                <a:solidFill>
                                  <a:schemeClr val="tx1"/>
                                </a:solidFill>
                                <a:latin typeface="Cambria Math" panose="02040503050406030204" pitchFamily="18" charset="0"/>
                                <a:ea typeface="Cambria Math" panose="02040503050406030204" pitchFamily="18" charset="0"/>
                              </a:rPr>
                              <m:t>𝒋</m:t>
                            </m:r>
                          </m:sub>
                        </m:sSub>
                      </m:oMath>
                    </m:oMathPara>
                  </a14:m>
                  <a:endParaRPr kumimoji="1" lang="ko-KR" altLang="en-US" sz="1500" b="1">
                    <a:solidFill>
                      <a:schemeClr val="tx1"/>
                    </a:solidFill>
                    <a:latin typeface="Cambria Math" panose="02040503050406030204" pitchFamily="18" charset="0"/>
                  </a:endParaRPr>
                </a:p>
              </p:txBody>
            </p:sp>
          </mc:Choice>
          <mc:Fallback xmlns="">
            <p:sp>
              <p:nvSpPr>
                <p:cNvPr id="37" name="타원 36">
                  <a:extLst>
                    <a:ext uri="{FF2B5EF4-FFF2-40B4-BE49-F238E27FC236}">
                      <a16:creationId xmlns:a16="http://schemas.microsoft.com/office/drawing/2014/main" id="{3D478F08-FF34-D842-AFFB-5CF54CB4AEED}"/>
                    </a:ext>
                  </a:extLst>
                </p:cNvPr>
                <p:cNvSpPr>
                  <a:spLocks noRot="1" noChangeAspect="1" noMove="1" noResize="1" noEditPoints="1" noAdjustHandles="1" noChangeArrowheads="1" noChangeShapeType="1" noTextEdit="1"/>
                </p:cNvSpPr>
                <p:nvPr/>
              </p:nvSpPr>
              <p:spPr>
                <a:xfrm>
                  <a:off x="10147383" y="6126298"/>
                  <a:ext cx="667030" cy="667030"/>
                </a:xfrm>
                <a:prstGeom prst="ellipse">
                  <a:avLst/>
                </a:prstGeom>
                <a:blipFill>
                  <a:blip r:embed="rId17"/>
                  <a:stretch>
                    <a:fillRect/>
                  </a:stretch>
                </a:blipFill>
                <a:ln>
                  <a:solidFill>
                    <a:schemeClr val="tx1"/>
                  </a:solid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C13A3CE6-41C4-C54E-8C03-DD5C4A358190}"/>
                </a:ext>
              </a:extLst>
            </p:cNvPr>
            <p:cNvSpPr txBox="1"/>
            <p:nvPr/>
          </p:nvSpPr>
          <p:spPr>
            <a:xfrm>
              <a:off x="6482564" y="5227126"/>
              <a:ext cx="2050304" cy="735580"/>
            </a:xfrm>
            <a:prstGeom prst="rect">
              <a:avLst/>
            </a:prstGeom>
            <a:noFill/>
          </p:spPr>
          <p:txBody>
            <a:bodyPr wrap="square" rtlCol="0">
              <a:spAutoFit/>
            </a:bodyPr>
            <a:lstStyle/>
            <a:p>
              <a:pPr algn="ctr"/>
              <a:r>
                <a:rPr kumimoji="1" lang="en-US" altLang="ko-KR" sz="1600">
                  <a:latin typeface="Helvetica" pitchFamily="2" charset="0"/>
                </a:rPr>
                <a:t>Transfer </a:t>
              </a:r>
              <a:br>
                <a:rPr kumimoji="1" lang="en-US" altLang="ko-KR" sz="1600">
                  <a:latin typeface="Helvetica" pitchFamily="2" charset="0"/>
                </a:rPr>
              </a:br>
              <a:r>
                <a:rPr kumimoji="1" lang="en-US" altLang="ko-KR" sz="1600">
                  <a:latin typeface="Helvetica" pitchFamily="2" charset="0"/>
                </a:rPr>
                <a:t>function</a:t>
              </a:r>
              <a:endParaRPr kumimoji="1" lang="ko-KR" altLang="en-US" sz="1600">
                <a:latin typeface="Helvetica" pitchFamily="2" charset="0"/>
              </a:endParaRPr>
            </a:p>
          </p:txBody>
        </p:sp>
        <p:sp>
          <p:nvSpPr>
            <p:cNvPr id="39" name="TextBox 38">
              <a:extLst>
                <a:ext uri="{FF2B5EF4-FFF2-40B4-BE49-F238E27FC236}">
                  <a16:creationId xmlns:a16="http://schemas.microsoft.com/office/drawing/2014/main" id="{243AC3E1-E4C8-0D4A-85A5-27AFCCC1C858}"/>
                </a:ext>
              </a:extLst>
            </p:cNvPr>
            <p:cNvSpPr txBox="1"/>
            <p:nvPr/>
          </p:nvSpPr>
          <p:spPr>
            <a:xfrm>
              <a:off x="8068013" y="5224414"/>
              <a:ext cx="2050304" cy="735580"/>
            </a:xfrm>
            <a:prstGeom prst="rect">
              <a:avLst/>
            </a:prstGeom>
            <a:noFill/>
          </p:spPr>
          <p:txBody>
            <a:bodyPr wrap="square" rtlCol="0">
              <a:spAutoFit/>
            </a:bodyPr>
            <a:lstStyle/>
            <a:p>
              <a:pPr algn="ctr"/>
              <a:r>
                <a:rPr kumimoji="1" lang="en-US" altLang="ko-KR" sz="1600">
                  <a:latin typeface="Helvetica" pitchFamily="2" charset="0"/>
                </a:rPr>
                <a:t>Activation</a:t>
              </a:r>
              <a:br>
                <a:rPr kumimoji="1" lang="en-US" altLang="ko-KR" sz="1600">
                  <a:latin typeface="Helvetica" pitchFamily="2" charset="0"/>
                </a:rPr>
              </a:br>
              <a:r>
                <a:rPr kumimoji="1" lang="en-US" altLang="ko-KR" sz="1600">
                  <a:latin typeface="Helvetica" pitchFamily="2" charset="0"/>
                </a:rPr>
                <a:t>function</a:t>
              </a:r>
              <a:endParaRPr kumimoji="1" lang="ko-KR" altLang="en-US" sz="1600">
                <a:latin typeface="Helvetica" pitchFamily="2" charset="0"/>
              </a:endParaRPr>
            </a:p>
          </p:txBody>
        </p:sp>
      </p:grpSp>
      <p:pic>
        <p:nvPicPr>
          <p:cNvPr id="1030" name="Picture 6">
            <a:extLst>
              <a:ext uri="{FF2B5EF4-FFF2-40B4-BE49-F238E27FC236}">
                <a16:creationId xmlns:a16="http://schemas.microsoft.com/office/drawing/2014/main" id="{DEC430E9-B44F-8D41-856C-51336D8D926C}"/>
              </a:ext>
            </a:extLst>
          </p:cNvPr>
          <p:cNvPicPr>
            <a:picLocks noChangeAspect="1" noChangeArrowheads="1"/>
          </p:cNvPicPr>
          <p:nvPr/>
        </p:nvPicPr>
        <p:blipFill>
          <a:blip r:embed="rId18">
            <a:biLevel thresh="75000"/>
            <a:extLst>
              <a:ext uri="{28A0092B-C50C-407E-A947-70E740481C1C}">
                <a14:useLocalDpi xmlns:a14="http://schemas.microsoft.com/office/drawing/2010/main" val="0"/>
              </a:ext>
            </a:extLst>
          </a:blip>
          <a:srcRect/>
          <a:stretch>
            <a:fillRect/>
          </a:stretch>
        </p:blipFill>
        <p:spPr bwMode="auto">
          <a:xfrm>
            <a:off x="9635576" y="8152442"/>
            <a:ext cx="9012539" cy="438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53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의 종류 </a:t>
            </a:r>
            <a:r>
              <a:rPr lang="en-US" altLang="ko-KR" b="1"/>
              <a:t>-</a:t>
            </a:r>
            <a:r>
              <a:rPr lang="ko-KR" altLang="en-US" b="1"/>
              <a:t> </a:t>
            </a:r>
            <a:r>
              <a:rPr lang="en-US" altLang="ko-KR" b="1"/>
              <a:t>Bagging</a:t>
            </a:r>
            <a:endParaRPr lang="en-US" altLang="ko-Kore-KR" b="1"/>
          </a:p>
        </p:txBody>
      </p:sp>
      <p:sp>
        <p:nvSpPr>
          <p:cNvPr id="2" name="TextBox 1">
            <a:extLst>
              <a:ext uri="{FF2B5EF4-FFF2-40B4-BE49-F238E27FC236}">
                <a16:creationId xmlns:a16="http://schemas.microsoft.com/office/drawing/2014/main" id="{E41F5148-ABE4-7C46-9EF1-AA7366F7650E}"/>
              </a:ext>
            </a:extLst>
          </p:cNvPr>
          <p:cNvSpPr txBox="1"/>
          <p:nvPr/>
        </p:nvSpPr>
        <p:spPr>
          <a:xfrm>
            <a:off x="2290106" y="9671450"/>
            <a:ext cx="16273808" cy="4524315"/>
          </a:xfrm>
          <a:prstGeom prst="rect">
            <a:avLst/>
          </a:prstGeom>
          <a:noFill/>
        </p:spPr>
        <p:txBody>
          <a:bodyPr wrap="square" rtlCol="0">
            <a:spAutoFit/>
          </a:bodyPr>
          <a:lstStyle/>
          <a:p>
            <a:r>
              <a:rPr kumimoji="1" lang="en-US" altLang="ko-Kore-KR" sz="3200" b="1" dirty="0">
                <a:latin typeface="Spoqa Han Sans Neo Bold" panose="020B0500000000000000" pitchFamily="34" charset="-128"/>
                <a:ea typeface="Spoqa Han Sans Neo Bold" panose="020B0500000000000000" pitchFamily="34" charset="-128"/>
              </a:rPr>
              <a:t>Bagging</a:t>
            </a:r>
            <a:r>
              <a:rPr kumimoji="1" lang="en-US" altLang="ko-Kore-KR" sz="3200" dirty="0">
                <a:latin typeface="Spoqa Han Sans Neo" panose="020B0500000000000000" pitchFamily="34" charset="-128"/>
                <a:ea typeface="Spoqa Han Sans Neo" panose="020B0500000000000000" pitchFamily="34" charset="-128"/>
              </a:rPr>
              <a:t>: n</a:t>
            </a:r>
            <a:r>
              <a:rPr kumimoji="1" lang="ko-KR" altLang="en-US" sz="3200" dirty="0">
                <a:latin typeface="Spoqa Han Sans Neo" panose="020B0500000000000000" pitchFamily="34" charset="-128"/>
                <a:ea typeface="Spoqa Han Sans Neo" panose="020B0500000000000000" pitchFamily="34" charset="-128"/>
              </a:rPr>
              <a:t>개의 데이터 샘플을 복원 추출</a:t>
            </a:r>
            <a:r>
              <a:rPr kumimoji="1" lang="en-US" altLang="ko-KR" sz="3200" dirty="0">
                <a:latin typeface="Spoqa Han Sans Neo" panose="020B0500000000000000" pitchFamily="34" charset="-128"/>
                <a:ea typeface="Spoqa Han Sans Neo" panose="020B0500000000000000" pitchFamily="34" charset="-128"/>
              </a:rPr>
              <a:t>(</a:t>
            </a:r>
            <a:r>
              <a:rPr kumimoji="1" lang="en-US" altLang="ko-Kore-KR" sz="3200" b="1" dirty="0">
                <a:latin typeface="Spoqa Han Sans Neo Bold" panose="020B0500000000000000" pitchFamily="34" charset="-128"/>
                <a:ea typeface="Spoqa Han Sans Neo Bold" panose="020B0500000000000000" pitchFamily="34" charset="-128"/>
              </a:rPr>
              <a:t>b</a:t>
            </a:r>
            <a:r>
              <a:rPr kumimoji="1" lang="en-US" altLang="ko-Kore-KR" sz="3200" dirty="0">
                <a:latin typeface="Spoqa Han Sans Neo" panose="020B0500000000000000" pitchFamily="34" charset="-128"/>
                <a:ea typeface="Spoqa Han Sans Neo" panose="020B0500000000000000" pitchFamily="34" charset="-128"/>
              </a:rPr>
              <a:t>ootstrap)</a:t>
            </a:r>
            <a:r>
              <a:rPr kumimoji="1" lang="ko-KR" altLang="en-US" sz="3200" dirty="0">
                <a:latin typeface="Spoqa Han Sans Neo" panose="020B0500000000000000" pitchFamily="34" charset="-128"/>
                <a:ea typeface="Spoqa Han Sans Neo" panose="020B0500000000000000" pitchFamily="34" charset="-128"/>
              </a:rPr>
              <a:t>하여 얻은 </a:t>
            </a:r>
            <a:r>
              <a:rPr kumimoji="1" lang="en-US" altLang="ko-Kore-KR" sz="3200" dirty="0">
                <a:latin typeface="Spoqa Han Sans Neo" panose="020B0500000000000000" pitchFamily="34" charset="-128"/>
                <a:ea typeface="Spoqa Han Sans Neo" panose="020B0500000000000000" pitchFamily="34" charset="-128"/>
              </a:rPr>
              <a:t>m</a:t>
            </a:r>
            <a:r>
              <a:rPr kumimoji="1" lang="ko-KR" altLang="en-US" sz="3200" dirty="0">
                <a:latin typeface="Spoqa Han Sans Neo" panose="020B0500000000000000" pitchFamily="34" charset="-128"/>
                <a:ea typeface="Spoqa Han Sans Neo" panose="020B0500000000000000" pitchFamily="34" charset="-128"/>
              </a:rPr>
              <a:t>개의 데이터 셋으로 모델을 학습하고</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학습 결과를 종합</a:t>
            </a:r>
            <a:r>
              <a:rPr kumimoji="1" lang="en-US" altLang="ko-KR" sz="3200" dirty="0">
                <a:latin typeface="Spoqa Han Sans Neo" panose="020B0500000000000000" pitchFamily="34" charset="-128"/>
                <a:ea typeface="Spoqa Han Sans Neo" panose="020B0500000000000000" pitchFamily="34" charset="-128"/>
              </a:rPr>
              <a:t>(</a:t>
            </a:r>
            <a:r>
              <a:rPr kumimoji="1" lang="en-US" altLang="ko-Kore-KR" sz="3200" b="1" dirty="0">
                <a:latin typeface="Spoqa Han Sans Neo Bold" panose="020B0500000000000000" pitchFamily="34" charset="-128"/>
                <a:ea typeface="Spoqa Han Sans Neo Bold" panose="020B0500000000000000" pitchFamily="34" charset="-128"/>
              </a:rPr>
              <a:t>agg</a:t>
            </a:r>
            <a:r>
              <a:rPr kumimoji="1" lang="en-US" altLang="ko-Kore-KR" sz="3200" dirty="0">
                <a:latin typeface="Spoqa Han Sans Neo" panose="020B0500000000000000" pitchFamily="34" charset="-128"/>
                <a:ea typeface="Spoqa Han Sans Neo" panose="020B0500000000000000" pitchFamily="34" charset="-128"/>
              </a:rPr>
              <a:t>regat</a:t>
            </a:r>
            <a:r>
              <a:rPr kumimoji="1" lang="en-US" altLang="ko-Kore-KR" sz="3200" b="1" dirty="0">
                <a:latin typeface="Spoqa Han Sans Neo Bold" panose="020B0500000000000000" pitchFamily="34" charset="-128"/>
                <a:ea typeface="Spoqa Han Sans Neo Bold" panose="020B0500000000000000" pitchFamily="34" charset="-128"/>
              </a:rPr>
              <a:t>ing</a:t>
            </a:r>
            <a:r>
              <a:rPr kumimoji="1" lang="en-US" altLang="ko-Kore-KR" sz="3200" dirty="0">
                <a:latin typeface="Spoqa Han Sans Neo" panose="020B0500000000000000" pitchFamily="34" charset="-128"/>
                <a:ea typeface="Spoqa Han Sans Neo" panose="020B0500000000000000" pitchFamily="34" charset="-128"/>
              </a:rPr>
              <a:t>)</a:t>
            </a:r>
            <a:r>
              <a:rPr kumimoji="1" lang="ko-Kore-KR" altLang="en-US" sz="3200" dirty="0">
                <a:latin typeface="Spoqa Han Sans Neo" panose="020B0500000000000000" pitchFamily="34" charset="-128"/>
                <a:ea typeface="Spoqa Han Sans Neo" panose="020B0500000000000000" pitchFamily="34" charset="-128"/>
              </a:rPr>
              <a:t>하여 평균 등으로 최종 결과를 얻는</a:t>
            </a:r>
            <a:r>
              <a:rPr kumimoji="1" lang="ko-KR" altLang="en-US" sz="3200" dirty="0">
                <a:latin typeface="Spoqa Han Sans Neo" panose="020B0500000000000000" pitchFamily="34" charset="-128"/>
                <a:ea typeface="Spoqa Han Sans Neo" panose="020B0500000000000000" pitchFamily="34" charset="-128"/>
              </a:rPr>
              <a:t>다</a:t>
            </a:r>
            <a:r>
              <a:rPr kumimoji="1" lang="en-US" altLang="ko-KR" sz="3200" dirty="0">
                <a:latin typeface="Spoqa Han Sans Neo" panose="020B0500000000000000" pitchFamily="34" charset="-128"/>
                <a:ea typeface="Spoqa Han Sans Neo" panose="020B0500000000000000" pitchFamily="34" charset="-128"/>
              </a:rPr>
              <a:t>.</a:t>
            </a:r>
          </a:p>
          <a:p>
            <a:endParaRPr kumimoji="1" lang="en-US" altLang="ko-Kore-KR" sz="3200" dirty="0">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ko-KR" altLang="en-US" sz="3200" dirty="0" err="1">
                <a:latin typeface="Spoqa Han Sans Neo" panose="020B0500000000000000" pitchFamily="34" charset="-128"/>
                <a:ea typeface="Spoqa Han Sans Neo" panose="020B0500000000000000" pitchFamily="34" charset="-128"/>
                <a:sym typeface="Wingdings" pitchFamily="2" charset="2"/>
              </a:rPr>
              <a:t>오버피팅</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방지에 도움을 준다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Variance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을 줄인다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latin typeface="Spoqa Han Sans Neo" panose="020B0500000000000000" pitchFamily="34" charset="-128"/>
                <a:ea typeface="Spoqa Han Sans Neo" panose="020B0500000000000000" pitchFamily="34" charset="-128"/>
                <a:sym typeface="Wingdings" pitchFamily="2" charset="2"/>
              </a:rPr>
              <a:t>독립적인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(parallel</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하게 연산 가능한</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모델을 사용한다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ore-KR" sz="3200" b="1" dirty="0">
              <a:latin typeface="Spoqa Han Sans Neo Bold" panose="020B0500000000000000" pitchFamily="34" charset="-128"/>
              <a:ea typeface="Spoqa Han Sans Neo Bold" panose="020B0500000000000000" pitchFamily="34" charset="-128"/>
              <a:sym typeface="Wingdings" pitchFamily="2" charset="2"/>
            </a:endParaRPr>
          </a:p>
          <a:p>
            <a:r>
              <a:rPr kumimoji="1" lang="en-US" altLang="ko-Kore-KR" sz="3200" b="1" dirty="0">
                <a:latin typeface="Spoqa Han Sans Neo Bold" panose="020B0500000000000000" pitchFamily="34" charset="-128"/>
                <a:ea typeface="Spoqa Han Sans Neo Bold" panose="020B0500000000000000" pitchFamily="34" charset="-128"/>
                <a:sym typeface="Wingdings" pitchFamily="2" charset="2"/>
              </a:rPr>
              <a:t> </a:t>
            </a:r>
            <a:r>
              <a:rPr kumimoji="1" lang="ko-KR" altLang="en-US" sz="3200" b="1" dirty="0">
                <a:latin typeface="Spoqa Han Sans Neo Bold" panose="020B0500000000000000" pitchFamily="34" charset="-128"/>
                <a:ea typeface="Spoqa Han Sans Neo Bold" panose="020B0500000000000000" pitchFamily="34" charset="-128"/>
                <a:sym typeface="Wingdings" pitchFamily="2" charset="2"/>
              </a:rPr>
              <a:t>정형화 효과</a:t>
            </a:r>
            <a:endParaRPr kumimoji="1" lang="en-US" altLang="ko-Kore-KR" sz="3200" b="1" dirty="0">
              <a:latin typeface="Spoqa Han Sans Neo Bold" panose="020B0500000000000000" pitchFamily="34" charset="-128"/>
              <a:ea typeface="Spoqa Han Sans Neo Bold" panose="020B0500000000000000" pitchFamily="34" charset="-128"/>
            </a:endParaRPr>
          </a:p>
          <a:p>
            <a:endParaRPr kumimoji="1" lang="en-US" altLang="ko-Kore-KR" sz="3200" dirty="0">
              <a:latin typeface="Spoqa Han Sans Neo" panose="020B0500000000000000" pitchFamily="34" charset="-128"/>
              <a:ea typeface="Spoqa Han Sans Neo" panose="020B0500000000000000" pitchFamily="34" charset="-128"/>
            </a:endParaRPr>
          </a:p>
        </p:txBody>
      </p:sp>
      <p:pic>
        <p:nvPicPr>
          <p:cNvPr id="18436" name="Picture 4">
            <a:extLst>
              <a:ext uri="{FF2B5EF4-FFF2-40B4-BE49-F238E27FC236}">
                <a16:creationId xmlns:a16="http://schemas.microsoft.com/office/drawing/2014/main" id="{848F0495-7791-7D4C-A591-7E1DF338A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542" y="3473624"/>
            <a:ext cx="8424936" cy="47486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B6176B2-73CD-DA4E-972F-1D2D1BF5D5BE}"/>
              </a:ext>
            </a:extLst>
          </p:cNvPr>
          <p:cNvSpPr/>
          <p:nvPr/>
        </p:nvSpPr>
        <p:spPr>
          <a:xfrm>
            <a:off x="7200498" y="8512152"/>
            <a:ext cx="5146858" cy="369332"/>
          </a:xfrm>
          <a:prstGeom prst="rect">
            <a:avLst/>
          </a:prstGeom>
        </p:spPr>
        <p:txBody>
          <a:bodyPr wrap="none">
            <a:spAutoFit/>
          </a:bodyPr>
          <a:lstStyle/>
          <a:p>
            <a:r>
              <a:rPr lang="ko-Kore-KR" altLang="en-US"/>
              <a:t>https://en.wikipedia.org/wiki/Bootstrap_aggregating</a:t>
            </a:r>
          </a:p>
        </p:txBody>
      </p:sp>
      <p:sp>
        <p:nvSpPr>
          <p:cNvPr id="8" name="Shape 223">
            <a:extLst>
              <a:ext uri="{FF2B5EF4-FFF2-40B4-BE49-F238E27FC236}">
                <a16:creationId xmlns:a16="http://schemas.microsoft.com/office/drawing/2014/main" id="{BD82F99A-8E04-1E41-914D-8189916B7F80}"/>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83985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의 종류 </a:t>
            </a:r>
            <a:r>
              <a:rPr lang="en-US" altLang="ko-KR" b="1"/>
              <a:t>- Boosting</a:t>
            </a:r>
            <a:endParaRPr lang="en-US" altLang="ko-Kore-KR" b="1"/>
          </a:p>
        </p:txBody>
      </p:sp>
      <p:sp>
        <p:nvSpPr>
          <p:cNvPr id="2" name="TextBox 1">
            <a:extLst>
              <a:ext uri="{FF2B5EF4-FFF2-40B4-BE49-F238E27FC236}">
                <a16:creationId xmlns:a16="http://schemas.microsoft.com/office/drawing/2014/main" id="{E41F5148-ABE4-7C46-9EF1-AA7366F7650E}"/>
              </a:ext>
            </a:extLst>
          </p:cNvPr>
          <p:cNvSpPr txBox="1"/>
          <p:nvPr/>
        </p:nvSpPr>
        <p:spPr>
          <a:xfrm>
            <a:off x="8178366" y="3548706"/>
            <a:ext cx="11928143" cy="9541073"/>
          </a:xfrm>
          <a:prstGeom prst="rect">
            <a:avLst/>
          </a:prstGeom>
          <a:noFill/>
        </p:spPr>
        <p:txBody>
          <a:bodyPr wrap="square" rtlCol="0">
            <a:spAutoFit/>
          </a:bodyPr>
          <a:lstStyle/>
          <a:p>
            <a:r>
              <a:rPr kumimoji="1" lang="en-US" altLang="ko-Kore-KR" sz="3600" b="1" dirty="0">
                <a:latin typeface="Spoqa Han Sans Neo Bold" panose="020B0500000000000000" pitchFamily="34" charset="-128"/>
                <a:ea typeface="Spoqa Han Sans Neo Bold" panose="020B0500000000000000" pitchFamily="34" charset="-128"/>
              </a:rPr>
              <a:t>Boosting:</a:t>
            </a:r>
            <a:r>
              <a:rPr kumimoji="1" lang="ko-KR" altLang="en-US" sz="3600" b="1" dirty="0">
                <a:latin typeface="Spoqa Han Sans Neo Bold" panose="020B0500000000000000" pitchFamily="34" charset="-128"/>
                <a:ea typeface="Spoqa Han Sans Neo Bold" panose="020B0500000000000000" pitchFamily="34" charset="-128"/>
              </a:rPr>
              <a:t> </a:t>
            </a:r>
            <a:r>
              <a:rPr kumimoji="1" lang="ko-KR" altLang="en-US" sz="3600" dirty="0">
                <a:latin typeface="Spoqa Han Sans Neo" panose="020B0500000000000000" pitchFamily="34" charset="-128"/>
                <a:ea typeface="Spoqa Han Sans Neo" panose="020B0500000000000000" pitchFamily="34" charset="-128"/>
              </a:rPr>
              <a:t>성능이 약한 모델들을 순차적</a:t>
            </a:r>
            <a:r>
              <a:rPr kumimoji="1" lang="en-US" altLang="ko-KR" sz="3600" dirty="0">
                <a:latin typeface="Spoqa Han Sans Neo" panose="020B0500000000000000" pitchFamily="34" charset="-128"/>
                <a:ea typeface="Spoqa Han Sans Neo" panose="020B0500000000000000" pitchFamily="34" charset="-128"/>
              </a:rPr>
              <a:t>(sequential)</a:t>
            </a:r>
            <a:r>
              <a:rPr kumimoji="1" lang="ko-KR" altLang="en-US" sz="3600" dirty="0" err="1">
                <a:latin typeface="Spoqa Han Sans Neo" panose="020B0500000000000000" pitchFamily="34" charset="-128"/>
                <a:ea typeface="Spoqa Han Sans Neo" panose="020B0500000000000000" pitchFamily="34" charset="-128"/>
              </a:rPr>
              <a:t>으로</a:t>
            </a:r>
            <a:r>
              <a:rPr kumimoji="1" lang="ko-KR" altLang="en-US" sz="3600" dirty="0">
                <a:latin typeface="Spoqa Han Sans Neo" panose="020B0500000000000000" pitchFamily="34" charset="-128"/>
                <a:ea typeface="Spoqa Han Sans Neo" panose="020B0500000000000000" pitchFamily="34" charset="-128"/>
              </a:rPr>
              <a:t> 학습하여 강한 모델들을 만드는 과정</a:t>
            </a:r>
            <a:r>
              <a:rPr kumimoji="1" lang="en-US" altLang="ko-KR" sz="3600" dirty="0">
                <a:latin typeface="Spoqa Han Sans Neo" panose="020B0500000000000000" pitchFamily="34" charset="-128"/>
                <a:ea typeface="Spoqa Han Sans Neo" panose="020B0500000000000000" pitchFamily="34" charset="-128"/>
              </a:rPr>
              <a:t>.</a:t>
            </a:r>
            <a:endParaRPr kumimoji="1" lang="en-US" altLang="ko-Kore-KR" sz="3600" dirty="0">
              <a:latin typeface="Spoqa Han Sans Neo" panose="020B0500000000000000" pitchFamily="34" charset="-128"/>
              <a:ea typeface="Spoqa Han Sans Neo" panose="020B0500000000000000" pitchFamily="34" charset="-128"/>
            </a:endParaRPr>
          </a:p>
          <a:p>
            <a:endParaRPr kumimoji="1" lang="en-US" altLang="ko-Kore-KR" dirty="0">
              <a:latin typeface="Spoqa Han Sans Neo Bold" panose="020B0500000000000000" pitchFamily="34" charset="-128"/>
              <a:ea typeface="Spoqa Han Sans Neo Bold" panose="020B0500000000000000" pitchFamily="34" charset="-128"/>
            </a:endParaRPr>
          </a:p>
          <a:p>
            <a:endParaRPr kumimoji="1" lang="en-US" altLang="ko-Kore-KR" sz="3200" b="1" dirty="0">
              <a:latin typeface="Spoqa Han Sans Neo Bold" panose="020B0500000000000000" pitchFamily="34" charset="-128"/>
              <a:ea typeface="Spoqa Han Sans Neo Bold" panose="020B0500000000000000" pitchFamily="34" charset="-128"/>
            </a:endParaRPr>
          </a:p>
          <a:p>
            <a:r>
              <a:rPr kumimoji="1" lang="en-US" altLang="ko-Kore-KR" sz="3200" b="1" dirty="0">
                <a:latin typeface="Spoqa Han Sans Neo Bold" panose="020B0500000000000000" pitchFamily="34" charset="-128"/>
                <a:ea typeface="Spoqa Han Sans Neo Bold" panose="020B0500000000000000" pitchFamily="34" charset="-128"/>
              </a:rPr>
              <a:t>Ada(adaptive) Boosting</a:t>
            </a:r>
            <a:r>
              <a:rPr kumimoji="1" lang="en-US" altLang="ko-Kore-KR" sz="3200" dirty="0">
                <a:latin typeface="Spoqa Han Sans Neo" panose="020B0500000000000000" pitchFamily="34" charset="-128"/>
                <a:ea typeface="Spoqa Han Sans Neo"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반복적으로</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sequential</a:t>
            </a:r>
            <a:r>
              <a:rPr kumimoji="1" lang="ko-KR" altLang="en-US" sz="2800" dirty="0">
                <a:latin typeface="Spoqa Han Sans Neo" panose="020B0500000000000000" pitchFamily="34" charset="-128"/>
                <a:ea typeface="Spoqa Han Sans Neo" panose="020B0500000000000000" pitchFamily="34" charset="-128"/>
              </a:rPr>
              <a:t>하게 아래 작업을 반복한다</a:t>
            </a:r>
            <a:r>
              <a:rPr kumimoji="1" lang="en-US" altLang="ko-KR" sz="2800" dirty="0">
                <a:latin typeface="Spoqa Han Sans Neo" panose="020B0500000000000000" pitchFamily="34" charset="-128"/>
                <a:ea typeface="Spoqa Han Sans Neo" panose="020B0500000000000000" pitchFamily="34" charset="-128"/>
              </a:rPr>
              <a:t>.</a:t>
            </a:r>
            <a:endParaRPr kumimoji="1" lang="en-US" altLang="ko-KR" sz="3200" dirty="0">
              <a:latin typeface="Spoqa Han Sans Neo" panose="020B0500000000000000" pitchFamily="34" charset="-128"/>
              <a:ea typeface="Spoqa Han Sans Neo" panose="020B0500000000000000" pitchFamily="34" charset="-128"/>
            </a:endParaRPr>
          </a:p>
          <a:p>
            <a:endParaRPr kumimoji="1" lang="en-US" altLang="ko-Kore-KR" sz="3200" dirty="0">
              <a:latin typeface="Spoqa Han Sans Neo" panose="020B0500000000000000" pitchFamily="34" charset="-128"/>
              <a:ea typeface="Spoqa Han Sans Neo" panose="020B0500000000000000" pitchFamily="34" charset="-128"/>
            </a:endParaRPr>
          </a:p>
          <a:p>
            <a:pPr marL="514350" indent="-514350">
              <a:buAutoNum type="arabicPeriod"/>
            </a:pPr>
            <a:r>
              <a:rPr kumimoji="1" lang="en-US" altLang="ko-Kore-KR" sz="2800" dirty="0">
                <a:latin typeface="Spoqa Han Sans Neo" panose="020B0500000000000000" pitchFamily="34" charset="-128"/>
                <a:ea typeface="Spoqa Han Sans Neo" panose="020B0500000000000000" pitchFamily="34" charset="-128"/>
              </a:rPr>
              <a:t>Train dataset </a:t>
            </a:r>
            <a:r>
              <a:rPr kumimoji="1" lang="ko-KR" altLang="en-US" sz="2800" dirty="0">
                <a:latin typeface="Spoqa Han Sans Neo" panose="020B0500000000000000" pitchFamily="34" charset="-128"/>
                <a:ea typeface="Spoqa Han Sans Neo" panose="020B0500000000000000" pitchFamily="34" charset="-128"/>
              </a:rPr>
              <a:t>을 </a:t>
            </a:r>
            <a:r>
              <a:rPr kumimoji="1" lang="ko-KR" altLang="en-US" sz="2800" dirty="0" err="1">
                <a:latin typeface="Spoqa Han Sans Neo" panose="020B0500000000000000" pitchFamily="34" charset="-128"/>
                <a:ea typeface="Spoqa Han Sans Neo" panose="020B0500000000000000" pitchFamily="34" charset="-128"/>
              </a:rPr>
              <a:t>샘플링한</a:t>
            </a:r>
            <a:r>
              <a:rPr kumimoji="1" lang="ko-KR" altLang="en-US" sz="2800" dirty="0">
                <a:latin typeface="Spoqa Han Sans Neo" panose="020B0500000000000000" pitchFamily="34" charset="-128"/>
                <a:ea typeface="Spoqa Han Sans Neo" panose="020B0500000000000000" pitchFamily="34" charset="-128"/>
              </a:rPr>
              <a:t> 새로운 </a:t>
            </a:r>
            <a:r>
              <a:rPr kumimoji="1" lang="en-US" altLang="ko-Kore-KR" sz="2800" dirty="0">
                <a:latin typeface="Spoqa Han Sans Neo" panose="020B0500000000000000" pitchFamily="34" charset="-128"/>
                <a:ea typeface="Spoqa Han Sans Neo" panose="020B0500000000000000" pitchFamily="34" charset="-128"/>
              </a:rPr>
              <a:t>dataset</a:t>
            </a:r>
            <a:r>
              <a:rPr kumimoji="1" lang="ko-KR" altLang="en-US" sz="2800" dirty="0">
                <a:latin typeface="Spoqa Han Sans Neo" panose="020B0500000000000000" pitchFamily="34" charset="-128"/>
                <a:ea typeface="Spoqa Han Sans Neo" panose="020B0500000000000000" pitchFamily="34" charset="-128"/>
              </a:rPr>
              <a:t>을 만든다</a:t>
            </a:r>
            <a:r>
              <a:rPr kumimoji="1" lang="en-US" altLang="ko-KR" sz="2800" dirty="0">
                <a:latin typeface="Spoqa Han Sans Neo" panose="020B0500000000000000" pitchFamily="34" charset="-128"/>
                <a:ea typeface="Spoqa Han Sans Neo"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그리고 이 </a:t>
            </a:r>
            <a:r>
              <a:rPr kumimoji="1" lang="en-US" altLang="ko-Kore-KR" sz="2800" dirty="0">
                <a:latin typeface="Spoqa Han Sans Neo" panose="020B0500000000000000" pitchFamily="34" charset="-128"/>
                <a:ea typeface="Spoqa Han Sans Neo" panose="020B0500000000000000" pitchFamily="34" charset="-128"/>
              </a:rPr>
              <a:t>dataset </a:t>
            </a:r>
            <a:r>
              <a:rPr kumimoji="1" lang="ko-KR" altLang="en-US" sz="2800" dirty="0" err="1">
                <a:latin typeface="Spoqa Han Sans Neo" panose="020B0500000000000000" pitchFamily="34" charset="-128"/>
                <a:ea typeface="Spoqa Han Sans Neo" panose="020B0500000000000000" pitchFamily="34" charset="-128"/>
              </a:rPr>
              <a:t>으로</a:t>
            </a:r>
            <a:r>
              <a:rPr kumimoji="1" lang="ko-KR" altLang="en-US"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rPr>
              <a:t>model </a:t>
            </a:r>
            <a:r>
              <a:rPr kumimoji="1" lang="ko-KR" altLang="en-US" sz="2800" dirty="0">
                <a:latin typeface="Spoqa Han Sans Neo" panose="020B0500000000000000" pitchFamily="34" charset="-128"/>
                <a:ea typeface="Spoqa Han Sans Neo" panose="020B0500000000000000" pitchFamily="34" charset="-128"/>
              </a:rPr>
              <a:t>을 학습시킨다</a:t>
            </a:r>
            <a:r>
              <a:rPr kumimoji="1" lang="en-US" altLang="ko-KR" sz="2800" dirty="0">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2800" dirty="0">
                <a:latin typeface="Spoqa Han Sans Neo" panose="020B0500000000000000" pitchFamily="34" charset="-128"/>
                <a:ea typeface="Spoqa Han Sans Neo" panose="020B0500000000000000" pitchFamily="34" charset="-128"/>
              </a:rPr>
              <a:t>학습시킨 모델을</a:t>
            </a:r>
            <a:r>
              <a:rPr kumimoji="1" lang="en-US" altLang="ko-KR"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rPr>
              <a:t>validation</a:t>
            </a:r>
            <a:r>
              <a:rPr kumimoji="1" lang="ko-KR" altLang="en-US" sz="2800" dirty="0">
                <a:latin typeface="Spoqa Han Sans Neo" panose="020B0500000000000000" pitchFamily="34" charset="-128"/>
                <a:ea typeface="Spoqa Han Sans Neo" panose="020B0500000000000000" pitchFamily="34" charset="-128"/>
              </a:rPr>
              <a:t>한다</a:t>
            </a:r>
            <a:r>
              <a:rPr kumimoji="1" lang="en-US" altLang="ko-KR" sz="2800" dirty="0">
                <a:latin typeface="Spoqa Han Sans Neo" panose="020B0500000000000000" pitchFamily="34" charset="-128"/>
                <a:ea typeface="Spoqa Han Sans Neo" panose="020B0500000000000000" pitchFamily="34" charset="-128"/>
              </a:rPr>
              <a:t>.</a:t>
            </a:r>
          </a:p>
          <a:p>
            <a:pPr marL="514350" indent="-514350">
              <a:buAutoNum type="arabicPeriod"/>
            </a:pPr>
            <a:r>
              <a:rPr kumimoji="1" lang="en-US" altLang="ko-Kore-KR" sz="2800" dirty="0">
                <a:latin typeface="Spoqa Han Sans Neo" panose="020B0500000000000000" pitchFamily="34" charset="-128"/>
                <a:ea typeface="Spoqa Han Sans Neo" panose="020B0500000000000000" pitchFamily="34" charset="-128"/>
              </a:rPr>
              <a:t>Validation </a:t>
            </a:r>
            <a:r>
              <a:rPr kumimoji="1" lang="ko-KR" altLang="en-US" sz="2800" dirty="0">
                <a:latin typeface="Spoqa Han Sans Neo" panose="020B0500000000000000" pitchFamily="34" charset="-128"/>
                <a:ea typeface="Spoqa Han Sans Neo" panose="020B0500000000000000" pitchFamily="34" charset="-128"/>
              </a:rPr>
              <a:t>과정에서 잘못 예측한 데이터를 </a:t>
            </a:r>
            <a:r>
              <a:rPr kumimoji="1" lang="en-US" altLang="ko-Kore-KR" sz="2800" dirty="0">
                <a:latin typeface="Spoqa Han Sans Neo" panose="020B0500000000000000" pitchFamily="34" charset="-128"/>
                <a:ea typeface="Spoqa Han Sans Neo" panose="020B0500000000000000" pitchFamily="34" charset="-128"/>
              </a:rPr>
              <a:t>Train dataset</a:t>
            </a:r>
            <a:r>
              <a:rPr kumimoji="1" lang="ko-KR" altLang="en-US" sz="2800" dirty="0">
                <a:latin typeface="Spoqa Han Sans Neo" panose="020B0500000000000000" pitchFamily="34" charset="-128"/>
                <a:ea typeface="Spoqa Han Sans Neo" panose="020B0500000000000000" pitchFamily="34" charset="-128"/>
              </a:rPr>
              <a:t>에 추가하고 새로운 </a:t>
            </a:r>
            <a:r>
              <a:rPr kumimoji="1" lang="en-US" altLang="ko-Kore-KR" sz="2800" dirty="0">
                <a:latin typeface="Spoqa Han Sans Neo" panose="020B0500000000000000" pitchFamily="34" charset="-128"/>
                <a:ea typeface="Spoqa Han Sans Neo" panose="020B0500000000000000" pitchFamily="34" charset="-128"/>
              </a:rPr>
              <a:t>dataset </a:t>
            </a:r>
            <a:r>
              <a:rPr kumimoji="1" lang="ko-KR" altLang="en-US" sz="2800" dirty="0">
                <a:latin typeface="Spoqa Han Sans Neo" panose="020B0500000000000000" pitchFamily="34" charset="-128"/>
                <a:ea typeface="Spoqa Han Sans Neo" panose="020B0500000000000000" pitchFamily="34" charset="-128"/>
              </a:rPr>
              <a:t>을 </a:t>
            </a:r>
            <a:r>
              <a:rPr kumimoji="1" lang="ko-KR" altLang="en-US" sz="2800" dirty="0" err="1">
                <a:latin typeface="Spoqa Han Sans Neo" panose="020B0500000000000000" pitchFamily="34" charset="-128"/>
                <a:ea typeface="Spoqa Han Sans Neo" panose="020B0500000000000000" pitchFamily="34" charset="-128"/>
              </a:rPr>
              <a:t>샘플링한다</a:t>
            </a:r>
            <a:r>
              <a:rPr kumimoji="1" lang="en-US" altLang="ko-KR" sz="2800" dirty="0">
                <a:latin typeface="Spoqa Han Sans Neo" panose="020B0500000000000000" pitchFamily="34" charset="-128"/>
                <a:ea typeface="Spoqa Han Sans Neo"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즉</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오류 데이터에 </a:t>
            </a:r>
            <a:r>
              <a:rPr kumimoji="1" lang="ko-KR" altLang="en-US" sz="2800" b="1" dirty="0">
                <a:latin typeface="Spoqa Han Sans Neo Bold" panose="020B0500000000000000" pitchFamily="34" charset="-128"/>
                <a:ea typeface="Spoqa Han Sans Neo Bold" panose="020B0500000000000000" pitchFamily="34" charset="-128"/>
              </a:rPr>
              <a:t>가중치를 부여</a:t>
            </a:r>
            <a:r>
              <a:rPr kumimoji="1" lang="ko-KR" altLang="en-US" sz="2800" dirty="0">
                <a:latin typeface="Spoqa Han Sans Neo Bold" panose="020B0500000000000000" pitchFamily="34" charset="-128"/>
                <a:ea typeface="Spoqa Han Sans Neo Bold" panose="020B0500000000000000" pitchFamily="34" charset="-128"/>
              </a:rPr>
              <a:t>하여</a:t>
            </a:r>
            <a:r>
              <a:rPr kumimoji="1" lang="ko-KR" altLang="en-US" sz="2800" b="1" dirty="0">
                <a:latin typeface="Spoqa Han Sans Neo Bold" panose="020B0500000000000000" pitchFamily="34" charset="-128"/>
                <a:ea typeface="Spoqa Han Sans Neo Bold"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샘플링 될 때 더 잘 뽑히게 만들고 새 모델의 학습을 진행한다</a:t>
            </a:r>
            <a:r>
              <a:rPr kumimoji="1" lang="en-US" altLang="ko-KR" sz="2800" dirty="0">
                <a:latin typeface="Spoqa Han Sans Neo" panose="020B0500000000000000" pitchFamily="34" charset="-128"/>
                <a:ea typeface="Spoqa Han Sans Neo" panose="020B0500000000000000" pitchFamily="34" charset="-128"/>
              </a:rPr>
              <a:t>.</a:t>
            </a:r>
          </a:p>
          <a:p>
            <a:pPr marL="514350" indent="-514350">
              <a:buAutoNum type="arabicPeriod"/>
            </a:pPr>
            <a:r>
              <a:rPr kumimoji="1" lang="ko-KR" altLang="en-US" sz="2800" dirty="0">
                <a:latin typeface="Spoqa Han Sans Neo" panose="020B0500000000000000" pitchFamily="34" charset="-128"/>
                <a:ea typeface="Spoqa Han Sans Neo" panose="020B0500000000000000" pitchFamily="34" charset="-128"/>
              </a:rPr>
              <a:t>모델이 </a:t>
            </a:r>
            <a:r>
              <a:rPr kumimoji="1" lang="en-US" altLang="ko-KR" sz="2800" dirty="0">
                <a:latin typeface="Spoqa Han Sans Neo" panose="020B0500000000000000" pitchFamily="34" charset="-128"/>
                <a:ea typeface="Spoqa Han Sans Neo" panose="020B0500000000000000" pitchFamily="34" charset="-128"/>
              </a:rPr>
              <a:t>2</a:t>
            </a:r>
            <a:r>
              <a:rPr kumimoji="1" lang="ko-KR" altLang="en-US" sz="2800" dirty="0">
                <a:latin typeface="Spoqa Han Sans Neo" panose="020B0500000000000000" pitchFamily="34" charset="-128"/>
                <a:ea typeface="Spoqa Han Sans Neo" panose="020B0500000000000000" pitchFamily="34" charset="-128"/>
              </a:rPr>
              <a:t>개 이상이 되었으므로 이를 </a:t>
            </a:r>
            <a:r>
              <a:rPr kumimoji="1" lang="en-US" altLang="ko-KR" sz="2800" dirty="0">
                <a:latin typeface="Spoqa Han Sans Neo" panose="020B0500000000000000" pitchFamily="34" charset="-128"/>
                <a:ea typeface="Spoqa Han Sans Neo" panose="020B0500000000000000" pitchFamily="34" charset="-128"/>
              </a:rPr>
              <a:t>Voting</a:t>
            </a:r>
            <a:r>
              <a:rPr kumimoji="1" lang="ko-KR" altLang="en-US" sz="2800" dirty="0">
                <a:latin typeface="Spoqa Han Sans Neo" panose="020B0500000000000000" pitchFamily="34" charset="-128"/>
                <a:ea typeface="Spoqa Han Sans Neo" panose="020B0500000000000000" pitchFamily="34" charset="-128"/>
              </a:rPr>
              <a:t>하여 하나의 예측 값으로 하고</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다시 가중치를 계산하여 샘플링이 잘되게 만든다</a:t>
            </a:r>
            <a:r>
              <a:rPr kumimoji="1" lang="en-US" altLang="ko-KR" sz="2800" dirty="0">
                <a:latin typeface="Spoqa Han Sans Neo" panose="020B0500000000000000" pitchFamily="34" charset="-128"/>
                <a:ea typeface="Spoqa Han Sans Neo" panose="020B0500000000000000" pitchFamily="34" charset="-128"/>
              </a:rPr>
              <a:t>.</a:t>
            </a:r>
          </a:p>
          <a:p>
            <a:endParaRPr kumimoji="1" lang="en-US" altLang="ko-Kore-KR" sz="3200" dirty="0">
              <a:latin typeface="Spoqa Han Sans Neo" panose="020B0500000000000000" pitchFamily="34" charset="-128"/>
              <a:ea typeface="Spoqa Han Sans Neo" panose="020B0500000000000000" pitchFamily="34" charset="-128"/>
            </a:endParaRPr>
          </a:p>
          <a:p>
            <a:r>
              <a:rPr kumimoji="1" lang="en-US" altLang="ko-Kore-KR" sz="3200" b="1" dirty="0">
                <a:latin typeface="Spoqa Han Sans Neo Bold" panose="020B0500000000000000" pitchFamily="34" charset="-128"/>
                <a:ea typeface="Spoqa Han Sans Neo Bold" panose="020B0500000000000000" pitchFamily="34" charset="-128"/>
              </a:rPr>
              <a:t>Gradient Boosting: </a:t>
            </a:r>
            <a:r>
              <a:rPr kumimoji="1" lang="ko-KR" altLang="en-US" sz="2800" b="1" dirty="0">
                <a:latin typeface="Spoqa Han Sans Neo Bold" panose="020B0500000000000000" pitchFamily="34" charset="-128"/>
                <a:ea typeface="Spoqa Han Sans Neo Bold"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마찬가지로 아래 작업을 순차적으로 진행한다</a:t>
            </a:r>
            <a:r>
              <a:rPr kumimoji="1" lang="en-US" altLang="ko-KR" sz="2800" dirty="0">
                <a:latin typeface="Spoqa Han Sans Neo" panose="020B0500000000000000" pitchFamily="34" charset="-128"/>
                <a:ea typeface="Spoqa Han Sans Neo" panose="020B0500000000000000" pitchFamily="34" charset="-128"/>
              </a:rPr>
              <a:t>.</a:t>
            </a:r>
          </a:p>
          <a:p>
            <a:endParaRPr kumimoji="1" lang="en-US" altLang="ko-KR" sz="2800" dirty="0">
              <a:latin typeface="Spoqa Han Sans Neo" panose="020B0500000000000000" pitchFamily="34" charset="-128"/>
              <a:ea typeface="Spoqa Han Sans Neo" panose="020B0500000000000000" pitchFamily="34" charset="-128"/>
            </a:endParaRPr>
          </a:p>
          <a:p>
            <a:r>
              <a:rPr kumimoji="1" lang="ko-KR" altLang="en-US" sz="2800" dirty="0">
                <a:latin typeface="Spoqa Han Sans Neo" panose="020B0500000000000000" pitchFamily="34" charset="-128"/>
                <a:ea typeface="Spoqa Han Sans Neo" panose="020B0500000000000000" pitchFamily="34" charset="-128"/>
              </a:rPr>
              <a:t>각 </a:t>
            </a:r>
            <a:r>
              <a:rPr kumimoji="1" lang="en-US" altLang="ko-KR" sz="2800" dirty="0">
                <a:latin typeface="Spoqa Han Sans Neo" panose="020B0500000000000000" pitchFamily="34" charset="-128"/>
                <a:ea typeface="Spoqa Han Sans Neo" panose="020B0500000000000000" pitchFamily="34" charset="-128"/>
              </a:rPr>
              <a:t>step</a:t>
            </a:r>
            <a:r>
              <a:rPr kumimoji="1" lang="ko-KR" altLang="en-US" sz="2800" dirty="0">
                <a:latin typeface="Spoqa Han Sans Neo" panose="020B0500000000000000" pitchFamily="34" charset="-128"/>
                <a:ea typeface="Spoqa Han Sans Neo" panose="020B0500000000000000" pitchFamily="34" charset="-128"/>
              </a:rPr>
              <a:t>에서 손실</a:t>
            </a:r>
            <a:r>
              <a:rPr kumimoji="1" lang="en-US" altLang="ko-KR" sz="2800" dirty="0">
                <a:latin typeface="Spoqa Han Sans Neo" panose="020B0500000000000000" pitchFamily="34" charset="-128"/>
                <a:ea typeface="Spoqa Han Sans Neo" panose="020B0500000000000000" pitchFamily="34" charset="-128"/>
              </a:rPr>
              <a:t>(loss)</a:t>
            </a:r>
            <a:r>
              <a:rPr kumimoji="1" lang="ko-KR" altLang="en-US" sz="2800" dirty="0">
                <a:latin typeface="Spoqa Han Sans Neo" panose="020B0500000000000000" pitchFamily="34" charset="-128"/>
                <a:ea typeface="Spoqa Han Sans Neo" panose="020B0500000000000000" pitchFamily="34" charset="-128"/>
              </a:rPr>
              <a:t>함수를 계산하고</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 각 과정에서 예측 값을 이용해 손실</a:t>
            </a:r>
            <a:r>
              <a:rPr kumimoji="1" lang="en-US" altLang="ko-KR" sz="2800" dirty="0">
                <a:latin typeface="Spoqa Han Sans Neo" panose="020B0500000000000000" pitchFamily="34" charset="-128"/>
                <a:ea typeface="Spoqa Han Sans Neo" panose="020B0500000000000000" pitchFamily="34" charset="-128"/>
              </a:rPr>
              <a:t>(loss)</a:t>
            </a:r>
            <a:r>
              <a:rPr kumimoji="1" lang="ko-KR" altLang="en-US" sz="2800" dirty="0">
                <a:latin typeface="Spoqa Han Sans Neo" panose="020B0500000000000000" pitchFamily="34" charset="-128"/>
                <a:ea typeface="Spoqa Han Sans Neo" panose="020B0500000000000000" pitchFamily="34" charset="-128"/>
              </a:rPr>
              <a:t> 값의 </a:t>
            </a:r>
            <a:r>
              <a:rPr kumimoji="1" lang="en-US" altLang="ko-KR" sz="2800" dirty="0">
                <a:latin typeface="Spoqa Han Sans Neo" panose="020B0500000000000000" pitchFamily="34" charset="-128"/>
                <a:ea typeface="Spoqa Han Sans Neo" panose="020B0500000000000000" pitchFamily="34" charset="-128"/>
              </a:rPr>
              <a:t>gradient</a:t>
            </a:r>
            <a:r>
              <a:rPr kumimoji="1" lang="ko-KR" altLang="en-US"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미분 값</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err="1">
                <a:latin typeface="Spoqa Han Sans Neo" panose="020B0500000000000000" pitchFamily="34" charset="-128"/>
                <a:ea typeface="Spoqa Han Sans Neo" panose="020B0500000000000000" pitchFamily="34" charset="-128"/>
              </a:rPr>
              <a:t>를</a:t>
            </a:r>
            <a:r>
              <a:rPr kumimoji="1" lang="ko-KR" altLang="en-US" sz="2800" dirty="0">
                <a:latin typeface="Spoqa Han Sans Neo" panose="020B0500000000000000" pitchFamily="34" charset="-128"/>
                <a:ea typeface="Spoqa Han Sans Neo" panose="020B0500000000000000" pitchFamily="34" charset="-128"/>
              </a:rPr>
              <a:t> 계산하여 최적화 한다</a:t>
            </a:r>
            <a:r>
              <a:rPr kumimoji="1" lang="en-US" altLang="ko-KR" sz="2800" dirty="0">
                <a:latin typeface="Spoqa Han Sans Neo" panose="020B0500000000000000" pitchFamily="34" charset="-128"/>
                <a:ea typeface="Spoqa Han Sans Neo" panose="020B0500000000000000" pitchFamily="34" charset="-128"/>
              </a:rPr>
              <a:t>.</a:t>
            </a:r>
          </a:p>
          <a:p>
            <a:endParaRPr kumimoji="1" lang="en-US" altLang="ko-KR" sz="2800" dirty="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1E4EC34A-4DB0-8545-BB31-67A4E40584BC}"/>
              </a:ext>
            </a:extLst>
          </p:cNvPr>
          <p:cNvSpPr/>
          <p:nvPr/>
        </p:nvSpPr>
        <p:spPr>
          <a:xfrm>
            <a:off x="1923452" y="9891347"/>
            <a:ext cx="6093619" cy="2554545"/>
          </a:xfrm>
          <a:prstGeom prst="rect">
            <a:avLst/>
          </a:prstGeom>
        </p:spPr>
        <p:txBody>
          <a:bodyPr wrap="square">
            <a:spAutoFit/>
          </a:bodyPr>
          <a:lstStyle/>
          <a:p>
            <a:endParaRPr kumimoji="1" lang="en-US" altLang="ko-Kore-KR" sz="3200">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r>
              <a:rPr kumimoji="1" lang="ko-KR" altLang="en-US" sz="3200" err="1">
                <a:latin typeface="Spoqa Han Sans Neo" panose="020B0500000000000000" pitchFamily="34" charset="-128"/>
                <a:ea typeface="Spoqa Han Sans Neo" panose="020B0500000000000000" pitchFamily="34" charset="-128"/>
                <a:sym typeface="Wingdings" pitchFamily="2" charset="2"/>
              </a:rPr>
              <a:t>오버피팅이</a:t>
            </a:r>
            <a:r>
              <a:rPr kumimoji="1" lang="ko-KR" altLang="en-US" sz="3200">
                <a:latin typeface="Spoqa Han Sans Neo" panose="020B0500000000000000" pitchFamily="34" charset="-128"/>
                <a:ea typeface="Spoqa Han Sans Neo" panose="020B0500000000000000" pitchFamily="34" charset="-128"/>
                <a:sym typeface="Wingdings" pitchFamily="2" charset="2"/>
              </a:rPr>
              <a:t> 될 수도 있다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en-US" altLang="ko-Kore-KR" sz="3200">
                <a:latin typeface="Spoqa Han Sans Neo" panose="020B0500000000000000" pitchFamily="34" charset="-128"/>
                <a:ea typeface="Spoqa Han Sans Neo" panose="020B0500000000000000" pitchFamily="34" charset="-128"/>
                <a:sym typeface="Wingdings" pitchFamily="2" charset="2"/>
              </a:rPr>
              <a:t>Bias</a:t>
            </a:r>
            <a:r>
              <a:rPr kumimoji="1" lang="ko-KR" altLang="en-US" sz="3200" err="1">
                <a:latin typeface="Spoqa Han Sans Neo" panose="020B0500000000000000" pitchFamily="34" charset="-128"/>
                <a:ea typeface="Spoqa Han Sans Neo" panose="020B0500000000000000" pitchFamily="34" charset="-128"/>
                <a:sym typeface="Wingdings" pitchFamily="2" charset="2"/>
              </a:rPr>
              <a:t>를</a:t>
            </a:r>
            <a:r>
              <a:rPr kumimoji="1" lang="ko-KR" altLang="en-US" sz="3200">
                <a:latin typeface="Spoqa Han Sans Neo" panose="020B0500000000000000" pitchFamily="34" charset="-128"/>
                <a:ea typeface="Spoqa Han Sans Neo" panose="020B0500000000000000" pitchFamily="34" charset="-128"/>
                <a:sym typeface="Wingdings" pitchFamily="2" charset="2"/>
              </a:rPr>
              <a:t> 줄인다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r>
              <a:rPr kumimoji="1" lang="ko-KR" altLang="en-US" sz="3200">
                <a:latin typeface="Spoqa Han Sans Neo" panose="020B0500000000000000" pitchFamily="34" charset="-128"/>
                <a:ea typeface="Spoqa Han Sans Neo" panose="020B0500000000000000" pitchFamily="34" charset="-128"/>
                <a:sym typeface="Wingdings" pitchFamily="2" charset="2"/>
              </a:rPr>
              <a:t> </a:t>
            </a:r>
            <a:r>
              <a:rPr kumimoji="1" lang="en-US" altLang="ko-KR" sz="3200">
                <a:latin typeface="Spoqa Han Sans Neo" panose="020B0500000000000000" pitchFamily="34" charset="-128"/>
                <a:ea typeface="Spoqa Han Sans Neo" panose="020B0500000000000000" pitchFamily="34" charset="-128"/>
                <a:sym typeface="Wingdings" pitchFamily="2" charset="2"/>
              </a:rPr>
              <a:t>(Variance</a:t>
            </a:r>
            <a:r>
              <a:rPr kumimoji="1" lang="ko-KR" altLang="en-US" sz="3200">
                <a:latin typeface="Spoqa Han Sans Neo" panose="020B0500000000000000" pitchFamily="34" charset="-128"/>
                <a:ea typeface="Spoqa Han Sans Neo" panose="020B0500000000000000" pitchFamily="34" charset="-128"/>
                <a:sym typeface="Wingdings" pitchFamily="2" charset="2"/>
              </a:rPr>
              <a:t> 역시 줄일 수 있다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a:latin typeface="Spoqa Han Sans Neo" panose="020B0500000000000000" pitchFamily="34" charset="-128"/>
                <a:ea typeface="Spoqa Han Sans Neo" panose="020B0500000000000000" pitchFamily="34" charset="-128"/>
                <a:sym typeface="Wingdings" pitchFamily="2" charset="2"/>
              </a:rPr>
              <a:t>순차적으로 모델을 연산한다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endParaRPr kumimoji="1" lang="en-US" altLang="ko-Kore-KR" sz="3200">
              <a:latin typeface="Spoqa Han Sans Neo" panose="020B0500000000000000" pitchFamily="34" charset="-128"/>
              <a:ea typeface="Spoqa Han Sans Neo" panose="020B0500000000000000" pitchFamily="34" charset="-128"/>
            </a:endParaRPr>
          </a:p>
        </p:txBody>
      </p:sp>
      <p:pic>
        <p:nvPicPr>
          <p:cNvPr id="20484" name="Picture 4" descr="AdaBoost Classifier">
            <a:extLst>
              <a:ext uri="{FF2B5EF4-FFF2-40B4-BE49-F238E27FC236}">
                <a16:creationId xmlns:a16="http://schemas.microsoft.com/office/drawing/2014/main" id="{D6D4FED8-D85D-AE45-A7CC-2EBA8C17F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092" y="4781074"/>
            <a:ext cx="6336903" cy="409315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87A4E939-B476-B74D-8410-9C5911957586}"/>
              </a:ext>
            </a:extLst>
          </p:cNvPr>
          <p:cNvSpPr/>
          <p:nvPr/>
        </p:nvSpPr>
        <p:spPr>
          <a:xfrm>
            <a:off x="1833021" y="9198119"/>
            <a:ext cx="6364178" cy="369332"/>
          </a:xfrm>
          <a:prstGeom prst="rect">
            <a:avLst/>
          </a:prstGeom>
        </p:spPr>
        <p:txBody>
          <a:bodyPr wrap="none">
            <a:spAutoFit/>
          </a:bodyPr>
          <a:lstStyle/>
          <a:p>
            <a:r>
              <a:rPr lang="ko-Kore-KR" altLang="en-US"/>
              <a:t>https://www.kaggle.com/prashant111/adaboost-classifier-tutorial</a:t>
            </a:r>
          </a:p>
        </p:txBody>
      </p:sp>
      <p:sp>
        <p:nvSpPr>
          <p:cNvPr id="9" name="Shape 223">
            <a:extLst>
              <a:ext uri="{FF2B5EF4-FFF2-40B4-BE49-F238E27FC236}">
                <a16:creationId xmlns:a16="http://schemas.microsoft.com/office/drawing/2014/main" id="{47EBF6B5-1B13-5242-8C58-A7F5C729FCCB}"/>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90998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앙상블</a:t>
            </a:r>
            <a:r>
              <a:rPr lang="en-US" altLang="ko-KR" b="1"/>
              <a:t>(ensemble)</a:t>
            </a:r>
            <a:r>
              <a:rPr lang="ko-KR" altLang="en-US" b="1"/>
              <a:t>의 종류</a:t>
            </a:r>
            <a:r>
              <a:rPr lang="en-US" altLang="ko-KR" b="1"/>
              <a:t> - Stacking</a:t>
            </a:r>
            <a:endParaRPr lang="en-US" altLang="ko-Kore-KR" b="1"/>
          </a:p>
        </p:txBody>
      </p:sp>
      <p:sp>
        <p:nvSpPr>
          <p:cNvPr id="2" name="TextBox 1">
            <a:extLst>
              <a:ext uri="{FF2B5EF4-FFF2-40B4-BE49-F238E27FC236}">
                <a16:creationId xmlns:a16="http://schemas.microsoft.com/office/drawing/2014/main" id="{E41F5148-ABE4-7C46-9EF1-AA7366F7650E}"/>
              </a:ext>
            </a:extLst>
          </p:cNvPr>
          <p:cNvSpPr txBox="1"/>
          <p:nvPr/>
        </p:nvSpPr>
        <p:spPr>
          <a:xfrm>
            <a:off x="8467383" y="5411450"/>
            <a:ext cx="11928143" cy="4001095"/>
          </a:xfrm>
          <a:prstGeom prst="rect">
            <a:avLst/>
          </a:prstGeom>
          <a:noFill/>
        </p:spPr>
        <p:txBody>
          <a:bodyPr wrap="square" rtlCol="0">
            <a:spAutoFit/>
          </a:bodyPr>
          <a:lstStyle/>
          <a:p>
            <a:r>
              <a:rPr kumimoji="1" lang="en-US" altLang="ko-Kore-KR" sz="3600" b="1">
                <a:latin typeface="Spoqa Han Sans Neo Bold" panose="020B0500000000000000" pitchFamily="34" charset="-128"/>
                <a:ea typeface="Spoqa Han Sans Neo Bold" panose="020B0500000000000000" pitchFamily="34" charset="-128"/>
              </a:rPr>
              <a:t>Stacking</a:t>
            </a:r>
          </a:p>
          <a:p>
            <a:endParaRPr kumimoji="1" lang="en-US" altLang="ko-KR" sz="3600" b="1">
              <a:latin typeface="Spoqa Han Sans Neo Bold" panose="020B0500000000000000" pitchFamily="34" charset="-128"/>
              <a:ea typeface="Spoqa Han Sans Neo Bold" panose="020B0500000000000000" pitchFamily="34" charset="-128"/>
            </a:endParaRPr>
          </a:p>
          <a:p>
            <a:pPr marL="571500" indent="-571500">
              <a:buFont typeface="Arial" panose="020B0604020202020204" pitchFamily="34" charset="0"/>
              <a:buChar char="•"/>
            </a:pPr>
            <a:r>
              <a:rPr kumimoji="1" lang="ko-KR" altLang="en-US" sz="3600">
                <a:latin typeface="Spoqa Han Sans Neo" panose="020B0500000000000000" pitchFamily="34" charset="-128"/>
                <a:ea typeface="Spoqa Han Sans Neo" panose="020B0500000000000000" pitchFamily="34" charset="-128"/>
              </a:rPr>
              <a:t>각 모델을 병렬적으로 추론하고</a:t>
            </a:r>
            <a:r>
              <a:rPr kumimoji="1" lang="en-US" altLang="ko-KR" sz="3600">
                <a:latin typeface="Spoqa Han Sans Neo" panose="020B0500000000000000" pitchFamily="34" charset="-128"/>
                <a:ea typeface="Spoqa Han Sans Neo" panose="020B0500000000000000" pitchFamily="34" charset="-128"/>
              </a:rPr>
              <a:t>,</a:t>
            </a:r>
            <a:r>
              <a:rPr kumimoji="1" lang="ko-KR" altLang="en-US" sz="3600">
                <a:latin typeface="Spoqa Han Sans Neo" panose="020B0500000000000000" pitchFamily="34" charset="-128"/>
                <a:ea typeface="Spoqa Han Sans Neo" panose="020B0500000000000000" pitchFamily="34" charset="-128"/>
              </a:rPr>
              <a:t> 결과를 취합해 다시 학습하는 높은 계층의 </a:t>
            </a:r>
            <a:r>
              <a:rPr kumimoji="1" lang="en-US" altLang="ko-KR" sz="3600">
                <a:latin typeface="Spoqa Han Sans Neo" panose="020B0500000000000000" pitchFamily="34" charset="-128"/>
                <a:ea typeface="Spoqa Han Sans Neo" panose="020B0500000000000000" pitchFamily="34" charset="-128"/>
              </a:rPr>
              <a:t>Meta-Learner(</a:t>
            </a:r>
            <a:r>
              <a:rPr kumimoji="1" lang="ko-KR" altLang="en-US" sz="3600">
                <a:latin typeface="Spoqa Han Sans Neo" panose="020B0500000000000000" pitchFamily="34" charset="-128"/>
                <a:ea typeface="Spoqa Han Sans Neo" panose="020B0500000000000000" pitchFamily="34" charset="-128"/>
              </a:rPr>
              <a:t>메타 모델</a:t>
            </a:r>
            <a:r>
              <a:rPr kumimoji="1" lang="en-US" altLang="ko-KR" sz="3600">
                <a:latin typeface="Spoqa Han Sans Neo" panose="020B0500000000000000" pitchFamily="34" charset="-128"/>
                <a:ea typeface="Spoqa Han Sans Neo" panose="020B0500000000000000" pitchFamily="34" charset="-128"/>
              </a:rPr>
              <a:t>)</a:t>
            </a:r>
            <a:r>
              <a:rPr kumimoji="1" lang="ko-KR" altLang="en-US" sz="3600">
                <a:latin typeface="Spoqa Han Sans Neo" panose="020B0500000000000000" pitchFamily="34" charset="-128"/>
                <a:ea typeface="Spoqa Han Sans Neo" panose="020B0500000000000000" pitchFamily="34" charset="-128"/>
              </a:rPr>
              <a:t>가 있어</a:t>
            </a:r>
            <a:r>
              <a:rPr kumimoji="1" lang="en-US" altLang="ko-KR" sz="3600">
                <a:latin typeface="Spoqa Han Sans Neo" panose="020B0500000000000000" pitchFamily="34" charset="-128"/>
                <a:ea typeface="Spoqa Han Sans Neo" panose="020B0500000000000000" pitchFamily="34" charset="-128"/>
              </a:rPr>
              <a:t>,</a:t>
            </a:r>
            <a:r>
              <a:rPr kumimoji="1" lang="ko-KR" altLang="en-US" sz="3600">
                <a:latin typeface="Spoqa Han Sans Neo" panose="020B0500000000000000" pitchFamily="34" charset="-128"/>
                <a:ea typeface="Spoqa Han Sans Neo" panose="020B0500000000000000" pitchFamily="34" charset="-128"/>
              </a:rPr>
              <a:t> 새로운 결과값을 얻는 방법</a:t>
            </a:r>
            <a:r>
              <a:rPr kumimoji="1" lang="en-US" altLang="ko-KR" sz="3600">
                <a:latin typeface="Spoqa Han Sans Neo" panose="020B0500000000000000" pitchFamily="34" charset="-128"/>
                <a:ea typeface="Spoqa Han Sans Neo" panose="020B0500000000000000" pitchFamily="34" charset="-128"/>
              </a:rPr>
              <a:t>.</a:t>
            </a:r>
            <a:endParaRPr kumimoji="1" lang="en-US" altLang="ko-Kore-KR" sz="3600">
              <a:latin typeface="Spoqa Han Sans Neo" panose="020B0500000000000000" pitchFamily="34" charset="-128"/>
              <a:ea typeface="Spoqa Han Sans Neo" panose="020B0500000000000000" pitchFamily="34" charset="-128"/>
            </a:endParaRPr>
          </a:p>
          <a:p>
            <a:endParaRPr kumimoji="1" lang="en-US" altLang="ko-Kore-KR" b="1">
              <a:latin typeface="Spoqa Han Sans Neo Bold" panose="020B0500000000000000" pitchFamily="34" charset="-128"/>
              <a:ea typeface="Spoqa Han Sans Neo Bold" panose="020B0500000000000000" pitchFamily="34" charset="-128"/>
            </a:endParaRPr>
          </a:p>
          <a:p>
            <a:endParaRPr kumimoji="1" lang="en-US" altLang="ko-KR" sz="2800">
              <a:latin typeface="Spoqa Han Sans Neo" panose="020B0500000000000000" pitchFamily="34" charset="-128"/>
              <a:ea typeface="Spoqa Han Sans Neo" panose="020B0500000000000000" pitchFamily="34" charset="-128"/>
            </a:endParaRPr>
          </a:p>
          <a:p>
            <a:endParaRPr kumimoji="1" lang="en-US" altLang="ko-KR" sz="2800">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1E4EC34A-4DB0-8545-BB31-67A4E40584BC}"/>
              </a:ext>
            </a:extLst>
          </p:cNvPr>
          <p:cNvSpPr/>
          <p:nvPr/>
        </p:nvSpPr>
        <p:spPr>
          <a:xfrm>
            <a:off x="1933358" y="10447218"/>
            <a:ext cx="6093619" cy="2554545"/>
          </a:xfrm>
          <a:prstGeom prst="rect">
            <a:avLst/>
          </a:prstGeom>
        </p:spPr>
        <p:txBody>
          <a:bodyPr wrap="square">
            <a:spAutoFit/>
          </a:bodyPr>
          <a:lstStyle/>
          <a:p>
            <a:r>
              <a:rPr kumimoji="1" lang="en-US" altLang="ko-Kore-KR" sz="3200">
                <a:latin typeface="Spoqa Han Sans Neo" panose="020B0500000000000000" pitchFamily="34" charset="-128"/>
                <a:ea typeface="Spoqa Han Sans Neo" panose="020B0500000000000000" pitchFamily="34" charset="-128"/>
              </a:rPr>
              <a:t>Boosting</a:t>
            </a:r>
            <a:r>
              <a:rPr kumimoji="1" lang="ko-KR" altLang="en-US" sz="3200">
                <a:latin typeface="Spoqa Han Sans Neo" panose="020B0500000000000000" pitchFamily="34" charset="-128"/>
                <a:ea typeface="Spoqa Han Sans Neo" panose="020B0500000000000000" pitchFamily="34" charset="-128"/>
              </a:rPr>
              <a:t>과 마찬가지로</a:t>
            </a:r>
            <a:r>
              <a:rPr kumimoji="1" lang="en-US" altLang="ko-KR" sz="3200">
                <a:latin typeface="Spoqa Han Sans Neo" panose="020B0500000000000000" pitchFamily="34" charset="-128"/>
                <a:ea typeface="Spoqa Han Sans Neo" panose="020B0500000000000000" pitchFamily="34" charset="-128"/>
              </a:rPr>
              <a:t>..</a:t>
            </a:r>
            <a:endParaRPr kumimoji="1" lang="en-US" altLang="ko-Kore-KR" sz="3200">
              <a:latin typeface="Spoqa Han Sans Neo" panose="020B0500000000000000" pitchFamily="34" charset="-128"/>
              <a:ea typeface="Spoqa Han Sans Neo" panose="020B0500000000000000" pitchFamily="34" charset="-128"/>
            </a:endParaRPr>
          </a:p>
          <a:p>
            <a:pPr marL="457200" indent="-457200">
              <a:buFont typeface="Wingdings" pitchFamily="2" charset="2"/>
              <a:buChar char="à"/>
            </a:pPr>
            <a:endParaRPr kumimoji="1" lang="en-US" altLang="ko-KR" sz="3200">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err="1">
                <a:latin typeface="Spoqa Han Sans Neo" panose="020B0500000000000000" pitchFamily="34" charset="-128"/>
                <a:ea typeface="Spoqa Han Sans Neo" panose="020B0500000000000000" pitchFamily="34" charset="-128"/>
                <a:sym typeface="Wingdings" pitchFamily="2" charset="2"/>
              </a:rPr>
              <a:t>오버피팅이</a:t>
            </a:r>
            <a:r>
              <a:rPr kumimoji="1" lang="ko-KR" altLang="en-US" sz="3200">
                <a:latin typeface="Spoqa Han Sans Neo" panose="020B0500000000000000" pitchFamily="34" charset="-128"/>
                <a:ea typeface="Spoqa Han Sans Neo" panose="020B0500000000000000" pitchFamily="34" charset="-128"/>
                <a:sym typeface="Wingdings" pitchFamily="2" charset="2"/>
              </a:rPr>
              <a:t> 될 수도 있다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en-US" altLang="ko-Kore-KR" sz="3200">
                <a:latin typeface="Spoqa Han Sans Neo" panose="020B0500000000000000" pitchFamily="34" charset="-128"/>
                <a:ea typeface="Spoqa Han Sans Neo" panose="020B0500000000000000" pitchFamily="34" charset="-128"/>
                <a:sym typeface="Wingdings" pitchFamily="2" charset="2"/>
              </a:rPr>
              <a:t>Bias</a:t>
            </a:r>
            <a:r>
              <a:rPr kumimoji="1" lang="ko-KR" altLang="en-US" sz="3200" err="1">
                <a:latin typeface="Spoqa Han Sans Neo" panose="020B0500000000000000" pitchFamily="34" charset="-128"/>
                <a:ea typeface="Spoqa Han Sans Neo" panose="020B0500000000000000" pitchFamily="34" charset="-128"/>
                <a:sym typeface="Wingdings" pitchFamily="2" charset="2"/>
              </a:rPr>
              <a:t>를</a:t>
            </a:r>
            <a:r>
              <a:rPr kumimoji="1" lang="ko-KR" altLang="en-US" sz="3200">
                <a:latin typeface="Spoqa Han Sans Neo" panose="020B0500000000000000" pitchFamily="34" charset="-128"/>
                <a:ea typeface="Spoqa Han Sans Neo" panose="020B0500000000000000" pitchFamily="34" charset="-128"/>
                <a:sym typeface="Wingdings" pitchFamily="2" charset="2"/>
              </a:rPr>
              <a:t> 줄인다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r>
              <a:rPr kumimoji="1" lang="ko-KR" altLang="en-US" sz="3200">
                <a:latin typeface="Spoqa Han Sans Neo" panose="020B0500000000000000" pitchFamily="34" charset="-128"/>
                <a:ea typeface="Spoqa Han Sans Neo" panose="020B0500000000000000" pitchFamily="34" charset="-128"/>
                <a:sym typeface="Wingdings" pitchFamily="2" charset="2"/>
              </a:rPr>
              <a:t> </a:t>
            </a:r>
            <a:r>
              <a:rPr kumimoji="1" lang="en-US" altLang="ko-KR" sz="3200">
                <a:latin typeface="Spoqa Han Sans Neo" panose="020B0500000000000000" pitchFamily="34" charset="-128"/>
                <a:ea typeface="Spoqa Han Sans Neo" panose="020B0500000000000000" pitchFamily="34" charset="-128"/>
                <a:sym typeface="Wingdings" pitchFamily="2" charset="2"/>
              </a:rPr>
              <a:t>(Variance</a:t>
            </a:r>
            <a:r>
              <a:rPr kumimoji="1" lang="ko-KR" altLang="en-US" sz="3200">
                <a:latin typeface="Spoqa Han Sans Neo" panose="020B0500000000000000" pitchFamily="34" charset="-128"/>
                <a:ea typeface="Spoqa Han Sans Neo" panose="020B0500000000000000" pitchFamily="34" charset="-128"/>
                <a:sym typeface="Wingdings" pitchFamily="2" charset="2"/>
              </a:rPr>
              <a:t> 역시 줄일 수 있다</a:t>
            </a:r>
            <a:r>
              <a:rPr kumimoji="1" lang="en-US" altLang="ko-KR" sz="3200">
                <a:latin typeface="Spoqa Han Sans Neo" panose="020B0500000000000000" pitchFamily="34" charset="-128"/>
                <a:ea typeface="Spoqa Han Sans Neo" panose="020B0500000000000000" pitchFamily="34" charset="-128"/>
                <a:sym typeface="Wingdings" pitchFamily="2" charset="2"/>
              </a:rPr>
              <a:t>)</a:t>
            </a:r>
          </a:p>
        </p:txBody>
      </p:sp>
      <p:sp>
        <p:nvSpPr>
          <p:cNvPr id="5" name="직사각형 4">
            <a:extLst>
              <a:ext uri="{FF2B5EF4-FFF2-40B4-BE49-F238E27FC236}">
                <a16:creationId xmlns:a16="http://schemas.microsoft.com/office/drawing/2014/main" id="{87A4E939-B476-B74D-8410-9C5911957586}"/>
              </a:ext>
            </a:extLst>
          </p:cNvPr>
          <p:cNvSpPr/>
          <p:nvPr/>
        </p:nvSpPr>
        <p:spPr>
          <a:xfrm>
            <a:off x="2124033" y="9234264"/>
            <a:ext cx="5317625" cy="923330"/>
          </a:xfrm>
          <a:prstGeom prst="rect">
            <a:avLst/>
          </a:prstGeom>
        </p:spPr>
        <p:txBody>
          <a:bodyPr wrap="square">
            <a:spAutoFit/>
          </a:bodyPr>
          <a:lstStyle/>
          <a:p>
            <a:r>
              <a:rPr lang="en" altLang="ko-Kore-KR"/>
              <a:t>Jiang, </a:t>
            </a:r>
            <a:r>
              <a:rPr lang="en" altLang="ko-Kore-KR" err="1"/>
              <a:t>Weili</a:t>
            </a:r>
            <a:r>
              <a:rPr lang="en" altLang="ko-Kore-KR"/>
              <a:t>, et al. "SSEM: A novel self-adaptive stacking ensemble model for classification." </a:t>
            </a:r>
            <a:r>
              <a:rPr lang="en" altLang="ko-Kore-KR" i="1"/>
              <a:t>IEEE Access</a:t>
            </a:r>
            <a:r>
              <a:rPr lang="en" altLang="ko-Kore-KR"/>
              <a:t> 7 (2019): 120337-120349.</a:t>
            </a:r>
            <a:endParaRPr lang="ko-Kore-KR" altLang="en-US"/>
          </a:p>
        </p:txBody>
      </p:sp>
      <p:pic>
        <p:nvPicPr>
          <p:cNvPr id="22530" name="Picture 2" descr="The architecture of the stacking ensemble learning. In the base-classifiers, the training set is adopted to train layers and create a new feature matrix for the meta-classifier layer. The meta-classifier layer selects a suitable classifier to classify for final prediction.">
            <a:extLst>
              <a:ext uri="{FF2B5EF4-FFF2-40B4-BE49-F238E27FC236}">
                <a16:creationId xmlns:a16="http://schemas.microsoft.com/office/drawing/2014/main" id="{60C29741-C4B3-C243-89CE-F4210DF4F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096" y="3782613"/>
            <a:ext cx="6299200" cy="51816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23">
            <a:extLst>
              <a:ext uri="{FF2B5EF4-FFF2-40B4-BE49-F238E27FC236}">
                <a16:creationId xmlns:a16="http://schemas.microsoft.com/office/drawing/2014/main" id="{948E6D32-F413-6143-995C-03AD19E4CF68}"/>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3699564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4. Dropout</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23</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527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 </a:t>
            </a:r>
            <a:r>
              <a:rPr lang="en-US" altLang="ko-KR" b="1" dirty="0"/>
              <a:t>(</a:t>
            </a:r>
            <a:r>
              <a:rPr lang="ko-KR" altLang="en-US" b="1" dirty="0" err="1"/>
              <a:t>드랍</a:t>
            </a:r>
            <a:r>
              <a:rPr lang="ko-KR" altLang="en-US" b="1" dirty="0"/>
              <a:t> 아웃</a:t>
            </a:r>
            <a:r>
              <a:rPr lang="en-US" altLang="ko-KR" b="1" dirty="0"/>
              <a:t>)</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4140243"/>
            <a:ext cx="18343407" cy="1785104"/>
          </a:xfrm>
          <a:prstGeom prst="rect">
            <a:avLst/>
          </a:prstGeom>
          <a:noFill/>
        </p:spPr>
        <p:txBody>
          <a:bodyPr wrap="square" rtlCol="0">
            <a:spAutoFit/>
          </a:bodyPr>
          <a:lstStyle/>
          <a:p>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학습 시</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임의로 미리 정의된 확률 대로</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뉴런</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노드</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을 드롭</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작동시키지 않음</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시킨다 </a:t>
            </a:r>
            <a:r>
              <a:rPr kumimoji="1" lang="en-US" altLang="ko-KR" sz="3600" b="1" dirty="0">
                <a:latin typeface="Spoqa Han Sans Neo Bold" panose="020B0500000000000000" pitchFamily="34" charset="-128"/>
                <a:ea typeface="Spoqa Han Sans Neo Bold" panose="020B0500000000000000" pitchFamily="34" charset="-128"/>
              </a:rPr>
              <a:t>.</a:t>
            </a:r>
            <a:endParaRPr kumimoji="1" lang="en-US" altLang="ko-Kore-KR" sz="3600" b="1" dirty="0">
              <a:latin typeface="Spoqa Han Sans Neo Bold" panose="020B0500000000000000" pitchFamily="34" charset="-128"/>
              <a:ea typeface="Spoqa Han Sans Neo Bold" panose="020B0500000000000000" pitchFamily="34" charset="-128"/>
            </a:endParaRPr>
          </a:p>
          <a:p>
            <a:endParaRPr kumimoji="1" lang="en-US" altLang="ko-Kore-KR" b="1" dirty="0">
              <a:latin typeface="Spoqa Han Sans Neo Bold" panose="020B0500000000000000" pitchFamily="34" charset="-128"/>
              <a:ea typeface="Spoqa Han Sans Neo Bold" panose="020B0500000000000000" pitchFamily="34" charset="-128"/>
            </a:endParaRPr>
          </a:p>
          <a:p>
            <a:endParaRPr kumimoji="1" lang="en-US" altLang="ko-KR" sz="2800" dirty="0">
              <a:latin typeface="Spoqa Han Sans Neo" panose="020B0500000000000000" pitchFamily="34" charset="-128"/>
              <a:ea typeface="Spoqa Han Sans Neo" panose="020B0500000000000000" pitchFamily="34" charset="-128"/>
            </a:endParaRPr>
          </a:p>
          <a:p>
            <a:endParaRPr kumimoji="1" lang="en-US" altLang="ko-KR" sz="28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3" name="직사각형 2">
            <a:extLst>
              <a:ext uri="{FF2B5EF4-FFF2-40B4-BE49-F238E27FC236}">
                <a16:creationId xmlns:a16="http://schemas.microsoft.com/office/drawing/2014/main" id="{B351EDDC-EC0D-904B-B9BC-0552124812C7}"/>
              </a:ext>
            </a:extLst>
          </p:cNvPr>
          <p:cNvSpPr/>
          <p:nvPr/>
        </p:nvSpPr>
        <p:spPr>
          <a:xfrm>
            <a:off x="6096793" y="12876380"/>
            <a:ext cx="12188825" cy="646331"/>
          </a:xfrm>
          <a:prstGeom prst="rect">
            <a:avLst/>
          </a:prstGeom>
        </p:spPr>
        <p:txBody>
          <a:bodyPr>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pic>
        <p:nvPicPr>
          <p:cNvPr id="6" name="그림 5">
            <a:extLst>
              <a:ext uri="{FF2B5EF4-FFF2-40B4-BE49-F238E27FC236}">
                <a16:creationId xmlns:a16="http://schemas.microsoft.com/office/drawing/2014/main" id="{0DF6868F-E9BA-8647-B79A-CD3138EFB413}"/>
              </a:ext>
            </a:extLst>
          </p:cNvPr>
          <p:cNvPicPr>
            <a:picLocks noChangeAspect="1"/>
          </p:cNvPicPr>
          <p:nvPr/>
        </p:nvPicPr>
        <p:blipFill>
          <a:blip r:embed="rId4"/>
          <a:stretch>
            <a:fillRect/>
          </a:stretch>
        </p:blipFill>
        <p:spPr>
          <a:xfrm>
            <a:off x="2484593" y="6317813"/>
            <a:ext cx="9394672" cy="5161670"/>
          </a:xfrm>
          <a:prstGeom prst="rect">
            <a:avLst/>
          </a:prstGeom>
        </p:spPr>
      </p:pic>
      <p:pic>
        <p:nvPicPr>
          <p:cNvPr id="7" name="그림 6">
            <a:extLst>
              <a:ext uri="{FF2B5EF4-FFF2-40B4-BE49-F238E27FC236}">
                <a16:creationId xmlns:a16="http://schemas.microsoft.com/office/drawing/2014/main" id="{625A3C02-F35B-8D45-B935-44F4EE28B479}"/>
              </a:ext>
            </a:extLst>
          </p:cNvPr>
          <p:cNvPicPr>
            <a:picLocks noChangeAspect="1"/>
          </p:cNvPicPr>
          <p:nvPr/>
        </p:nvPicPr>
        <p:blipFill>
          <a:blip r:embed="rId5"/>
          <a:stretch>
            <a:fillRect/>
          </a:stretch>
        </p:blipFill>
        <p:spPr>
          <a:xfrm>
            <a:off x="12669400" y="7412078"/>
            <a:ext cx="9498603" cy="2973140"/>
          </a:xfrm>
          <a:prstGeom prst="rect">
            <a:avLst/>
          </a:prstGeom>
        </p:spPr>
      </p:pic>
    </p:spTree>
    <p:extLst>
      <p:ext uri="{BB962C8B-B14F-4D97-AF65-F5344CB8AC3E}">
        <p14:creationId xmlns:p14="http://schemas.microsoft.com/office/powerpoint/2010/main" val="610834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 </a:t>
            </a:r>
            <a:r>
              <a:rPr lang="en-US" altLang="ko-KR" b="1" dirty="0"/>
              <a:t>(</a:t>
            </a:r>
            <a:r>
              <a:rPr lang="ko-KR" altLang="en-US" b="1" dirty="0" err="1"/>
              <a:t>드랍</a:t>
            </a:r>
            <a:r>
              <a:rPr lang="ko-KR" altLang="en-US" b="1" dirty="0"/>
              <a:t> 아웃</a:t>
            </a:r>
            <a:r>
              <a:rPr lang="en-US" altLang="ko-KR" b="1" dirty="0"/>
              <a:t>)</a:t>
            </a:r>
            <a:endParaRPr lang="en-US" altLang="ko-Kore-K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6221417" cy="1200329"/>
              </a:xfrm>
              <a:prstGeom prst="rect">
                <a:avLst/>
              </a:prstGeom>
              <a:noFill/>
            </p:spPr>
            <p:txBody>
              <a:bodyPr wrap="square" rtlCol="0">
                <a:spAutoFit/>
              </a:bodyPr>
              <a:lstStyle/>
              <a:p>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각각의 </a:t>
                </a:r>
                <a:r>
                  <a:rPr kumimoji="1" lang="en-US" altLang="ko-KR" sz="3600" b="1" dirty="0">
                    <a:latin typeface="Spoqa Han Sans Neo Bold" panose="020B0500000000000000" pitchFamily="34" charset="-128"/>
                    <a:ea typeface="Spoqa Han Sans Neo Bold" panose="020B0500000000000000" pitchFamily="34" charset="-128"/>
                  </a:rPr>
                  <a:t>layer</a:t>
                </a:r>
                <a:r>
                  <a:rPr kumimoji="1" lang="ko-KR" altLang="en-US" sz="3600" b="1" dirty="0">
                    <a:latin typeface="Spoqa Han Sans Neo Bold" panose="020B0500000000000000" pitchFamily="34" charset="-128"/>
                    <a:ea typeface="Spoqa Han Sans Neo Bold" panose="020B0500000000000000" pitchFamily="34" charset="-128"/>
                  </a:rPr>
                  <a:t>는 베르누이 확률</a:t>
                </a:r>
                <a:r>
                  <a:rPr kumimoji="1" lang="en-US" altLang="ko-KR" sz="3600" b="1" dirty="0">
                    <a:latin typeface="Spoqa Han Sans Neo Bold" panose="020B0500000000000000" pitchFamily="34" charset="-128"/>
                    <a:ea typeface="Spoqa Han Sans Neo Bold" panose="020B0500000000000000" pitchFamily="34" charset="-128"/>
                  </a:rPr>
                  <a:t> </a:t>
                </a:r>
                <a:r>
                  <a:rPr kumimoji="1" lang="ko-KR" altLang="en-US" sz="3600" b="1" dirty="0">
                    <a:latin typeface="Spoqa Han Sans Neo Bold" panose="020B0500000000000000" pitchFamily="34" charset="-128"/>
                    <a:ea typeface="Spoqa Han Sans Neo Bold" panose="020B0500000000000000" pitchFamily="34" charset="-128"/>
                  </a:rPr>
                  <a:t>분포</a:t>
                </a:r>
                <a:r>
                  <a:rPr kumimoji="1" lang="en-US" altLang="ko-KR" sz="3600" b="1" dirty="0">
                    <a:latin typeface="Spoqa Han Sans Neo Bold" panose="020B0500000000000000" pitchFamily="34" charset="-128"/>
                    <a:ea typeface="Spoqa Han Sans Neo Bold" panose="020B0500000000000000" pitchFamily="34" charset="-128"/>
                  </a:rPr>
                  <a:t> (Bernoulli distribution)</a:t>
                </a:r>
                <a:r>
                  <a:rPr kumimoji="1" lang="ko-KR" altLang="en-US" sz="3600" b="1" dirty="0">
                    <a:latin typeface="Spoqa Han Sans Neo Bold" panose="020B0500000000000000" pitchFamily="34" charset="-128"/>
                    <a:ea typeface="Spoqa Han Sans Neo Bold" panose="020B0500000000000000" pitchFamily="34" charset="-128"/>
                  </a:rPr>
                  <a:t>을 따르는 확률 변수 </a:t>
                </a:r>
                <a14:m>
                  <m:oMath xmlns:m="http://schemas.openxmlformats.org/officeDocument/2006/math">
                    <m:r>
                      <a:rPr kumimoji="1" lang="en-US" altLang="ko-KR" sz="3600" b="1" i="1" smtClean="0">
                        <a:latin typeface="Cambria Math" panose="02040503050406030204" pitchFamily="18" charset="0"/>
                        <a:ea typeface="Spoqa Han Sans Neo Bold" panose="020B0500000000000000" pitchFamily="34" charset="-128"/>
                      </a:rPr>
                      <m:t>𝒓</m:t>
                    </m:r>
                  </m:oMath>
                </a14:m>
                <a:r>
                  <a:rPr kumimoji="1" lang="ko-KR" altLang="en-US" sz="3600" b="1" dirty="0">
                    <a:latin typeface="Spoqa Han Sans Neo Bold" panose="020B0500000000000000" pitchFamily="34" charset="-128"/>
                    <a:ea typeface="Spoqa Han Sans Neo Bold" panose="020B0500000000000000" pitchFamily="34" charset="-128"/>
                  </a:rPr>
                  <a:t>에 따라</a:t>
                </a:r>
                <a:r>
                  <a:rPr kumimoji="1" lang="en-US" altLang="ko-KR" sz="3600" b="1" dirty="0">
                    <a:latin typeface="Spoqa Han Sans Neo Bold" panose="020B0500000000000000" pitchFamily="34" charset="-128"/>
                    <a:ea typeface="Spoqa Han Sans Neo Bold" panose="020B0500000000000000" pitchFamily="34" charset="-128"/>
                  </a:rPr>
                  <a:t>,</a:t>
                </a:r>
                <a:r>
                  <a:rPr kumimoji="1" lang="ko-KR" altLang="en-US" sz="3600" b="1" dirty="0">
                    <a:latin typeface="Spoqa Han Sans Neo Bold" panose="020B0500000000000000" pitchFamily="34" charset="-128"/>
                    <a:ea typeface="Spoqa Han Sans Neo Bold" panose="020B0500000000000000" pitchFamily="34" charset="-128"/>
                  </a:rPr>
                  <a:t> 그 뉴런의 결과 값을 덮어씌운다</a:t>
                </a:r>
                <a:r>
                  <a:rPr kumimoji="1" lang="en-US" altLang="ko-KR" sz="3600" b="1" dirty="0">
                    <a:latin typeface="Spoqa Han Sans Neo Bold" panose="020B0500000000000000" pitchFamily="34" charset="-128"/>
                    <a:ea typeface="Spoqa Han Sans Neo Bold" panose="020B0500000000000000" pitchFamily="34" charset="-128"/>
                  </a:rPr>
                  <a:t>.  (</a:t>
                </a:r>
                <a:r>
                  <a:rPr kumimoji="1" lang="ko-KR" altLang="en-US" sz="3600" b="1" dirty="0">
                    <a:latin typeface="Spoqa Han Sans Neo Bold" panose="020B0500000000000000" pitchFamily="34" charset="-128"/>
                    <a:ea typeface="Spoqa Han Sans Neo Bold" panose="020B0500000000000000" pitchFamily="34" charset="-128"/>
                  </a:rPr>
                  <a:t>키거나 끈다</a:t>
                </a:r>
                <a:r>
                  <a:rPr kumimoji="1" lang="en-US" altLang="ko-KR" sz="3600" b="1" dirty="0">
                    <a:latin typeface="Spoqa Han Sans Neo Bold" panose="020B0500000000000000" pitchFamily="34" charset="-128"/>
                    <a:ea typeface="Spoqa Han Sans Neo Bold" panose="020B0500000000000000" pitchFamily="34" charset="-128"/>
                  </a:rPr>
                  <a:t>.)</a:t>
                </a:r>
              </a:p>
            </p:txBody>
          </p:sp>
        </mc:Choice>
        <mc:Fallback xmlns="">
          <p:sp>
            <p:nvSpPr>
              <p:cNvPr id="2" name="TextBox 1">
                <a:extLst>
                  <a:ext uri="{FF2B5EF4-FFF2-40B4-BE49-F238E27FC236}">
                    <a16:creationId xmlns:a16="http://schemas.microsoft.com/office/drawing/2014/main" id="{E41F5148-ABE4-7C46-9EF1-AA7366F7650E}"/>
                  </a:ext>
                </a:extLst>
              </p:cNvPr>
              <p:cNvSpPr txBox="1">
                <a:spLocks noRot="1" noChangeAspect="1" noMove="1" noResize="1" noEditPoints="1" noAdjustHandles="1" noChangeArrowheads="1" noChangeShapeType="1" noTextEdit="1"/>
              </p:cNvSpPr>
              <p:nvPr/>
            </p:nvSpPr>
            <p:spPr>
              <a:xfrm>
                <a:off x="2484593" y="3508158"/>
                <a:ext cx="16221417" cy="1200329"/>
              </a:xfrm>
              <a:prstGeom prst="rect">
                <a:avLst/>
              </a:prstGeom>
              <a:blipFill>
                <a:blip r:embed="rId4"/>
                <a:stretch>
                  <a:fillRect l="-1173" t="-8421" b="-18947"/>
                </a:stretch>
              </a:blipFill>
            </p:spPr>
            <p:txBody>
              <a:bodyPr/>
              <a:lstStyle/>
              <a:p>
                <a:r>
                  <a:rPr lang="ko-Kore-KR" altLang="en-US">
                    <a:noFill/>
                  </a:rPr>
                  <a:t> </a:t>
                </a:r>
              </a:p>
            </p:txBody>
          </p:sp>
        </mc:Fallback>
      </mc:AlternateContent>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3" name="직사각형 2">
            <a:extLst>
              <a:ext uri="{FF2B5EF4-FFF2-40B4-BE49-F238E27FC236}">
                <a16:creationId xmlns:a16="http://schemas.microsoft.com/office/drawing/2014/main" id="{B351EDDC-EC0D-904B-B9BC-0552124812C7}"/>
              </a:ext>
            </a:extLst>
          </p:cNvPr>
          <p:cNvSpPr/>
          <p:nvPr/>
        </p:nvSpPr>
        <p:spPr>
          <a:xfrm>
            <a:off x="3178149" y="12641248"/>
            <a:ext cx="12188825" cy="646331"/>
          </a:xfrm>
          <a:prstGeom prst="rect">
            <a:avLst/>
          </a:prstGeom>
        </p:spPr>
        <p:txBody>
          <a:bodyPr>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pic>
        <p:nvPicPr>
          <p:cNvPr id="4" name="그림 3">
            <a:extLst>
              <a:ext uri="{FF2B5EF4-FFF2-40B4-BE49-F238E27FC236}">
                <a16:creationId xmlns:a16="http://schemas.microsoft.com/office/drawing/2014/main" id="{730A3F70-A877-6148-9ED7-8479F23FBEBD}"/>
              </a:ext>
            </a:extLst>
          </p:cNvPr>
          <p:cNvPicPr>
            <a:picLocks noChangeAspect="1"/>
          </p:cNvPicPr>
          <p:nvPr/>
        </p:nvPicPr>
        <p:blipFill>
          <a:blip r:embed="rId5"/>
          <a:stretch>
            <a:fillRect/>
          </a:stretch>
        </p:blipFill>
        <p:spPr>
          <a:xfrm>
            <a:off x="2484593" y="5261445"/>
            <a:ext cx="12226396" cy="67591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64EDE4-254B-AC48-A206-1B5E4A776494}"/>
                  </a:ext>
                </a:extLst>
              </p:cNvPr>
              <p:cNvSpPr txBox="1"/>
              <p:nvPr/>
            </p:nvSpPr>
            <p:spPr>
              <a:xfrm>
                <a:off x="15143179" y="6269030"/>
                <a:ext cx="7484036" cy="443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ko-Kore-KR" sz="4800" b="0" i="1" smtClean="0">
                              <a:latin typeface="Cambria Math" panose="02040503050406030204" pitchFamily="18" charset="0"/>
                            </a:rPr>
                          </m:ctrlPr>
                        </m:sSubSupPr>
                        <m:e>
                          <m:r>
                            <a:rPr kumimoji="1" lang="en-US" altLang="ko-Kore-KR" sz="4800" b="0" i="1" smtClean="0">
                              <a:latin typeface="Cambria Math" panose="02040503050406030204" pitchFamily="18" charset="0"/>
                            </a:rPr>
                            <m:t>𝑟</m:t>
                          </m:r>
                        </m:e>
                        <m:sub>
                          <m:r>
                            <a:rPr kumimoji="1" lang="en-US" altLang="ko-Kore-KR" sz="4800" b="0" i="1" smtClean="0">
                              <a:latin typeface="Cambria Math" panose="02040503050406030204" pitchFamily="18" charset="0"/>
                            </a:rPr>
                            <m:t>𝑗</m:t>
                          </m:r>
                        </m:sub>
                        <m:sup>
                          <m:r>
                            <a:rPr kumimoji="1" lang="en-US" altLang="ko-Kore-KR" sz="4800" b="0" i="1" smtClean="0">
                              <a:latin typeface="Cambria Math" panose="02040503050406030204" pitchFamily="18" charset="0"/>
                            </a:rPr>
                            <m:t>(</m:t>
                          </m:r>
                          <m:r>
                            <a:rPr kumimoji="1" lang="en-US" altLang="ko-Kore-KR" sz="4800" b="0" i="1" smtClean="0">
                              <a:latin typeface="Cambria Math" panose="02040503050406030204" pitchFamily="18" charset="0"/>
                            </a:rPr>
                            <m:t>𝑙</m:t>
                          </m:r>
                          <m:r>
                            <a:rPr kumimoji="1" lang="en-US" altLang="ko-Kore-KR" sz="4800" b="0" i="1" smtClean="0">
                              <a:latin typeface="Cambria Math" panose="02040503050406030204" pitchFamily="18" charset="0"/>
                            </a:rPr>
                            <m:t>)</m:t>
                          </m:r>
                        </m:sup>
                      </m:sSubSup>
                      <m:r>
                        <a:rPr kumimoji="1" lang="en-US" altLang="ko-Kore-KR" sz="4800" b="0" i="1" smtClean="0">
                          <a:latin typeface="Cambria Math" panose="02040503050406030204" pitchFamily="18" charset="0"/>
                        </a:rPr>
                        <m:t> ~ </m:t>
                      </m:r>
                      <m:r>
                        <a:rPr kumimoji="1" lang="en-US" altLang="ko-Kore-KR" sz="4800" b="0" i="1" smtClean="0">
                          <a:latin typeface="Cambria Math" panose="02040503050406030204" pitchFamily="18" charset="0"/>
                        </a:rPr>
                        <m:t>𝐵𝑒𝑟𝑛𝑜𝑢𝑙𝑙𝑖</m:t>
                      </m:r>
                      <m:d>
                        <m:dPr>
                          <m:ctrlPr>
                            <a:rPr kumimoji="1" lang="en-US" altLang="ko-Kore-KR" sz="4800" b="0" i="1" smtClean="0">
                              <a:latin typeface="Cambria Math" panose="02040503050406030204" pitchFamily="18" charset="0"/>
                            </a:rPr>
                          </m:ctrlPr>
                        </m:dPr>
                        <m:e>
                          <m:r>
                            <a:rPr kumimoji="1" lang="en-US" altLang="ko-Kore-KR" sz="4800" b="0" i="1" smtClean="0">
                              <a:latin typeface="Cambria Math" panose="02040503050406030204" pitchFamily="18" charset="0"/>
                            </a:rPr>
                            <m:t>𝑝</m:t>
                          </m:r>
                        </m:e>
                      </m:d>
                    </m:oMath>
                  </m:oMathPara>
                </a14:m>
                <a:endParaRPr kumimoji="1" lang="en-US" altLang="ko-Kore-KR" sz="4800" b="0" dirty="0">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p>
                        <m:sSupPr>
                          <m:ctrlPr>
                            <a:rPr kumimoji="1" lang="en-US" altLang="ko-Kore-KR" sz="4800" b="0" i="1" smtClean="0">
                              <a:latin typeface="Cambria Math" panose="02040503050406030204" pitchFamily="18" charset="0"/>
                            </a:rPr>
                          </m:ctrlPr>
                        </m:sSupPr>
                        <m:e>
                          <m:acc>
                            <m:accPr>
                              <m:chr m:val="̃"/>
                              <m:ctrlPr>
                                <a:rPr kumimoji="1" lang="en-US" altLang="ko-Kore-KR" sz="4800" b="0" i="1" smtClean="0">
                                  <a:latin typeface="Cambria Math" panose="02040503050406030204" pitchFamily="18" charset="0"/>
                                </a:rPr>
                              </m:ctrlPr>
                            </m:accPr>
                            <m:e>
                              <m:r>
                                <a:rPr kumimoji="1" lang="en-US" altLang="ko-Kore-KR" sz="4800" b="0" i="1" smtClean="0">
                                  <a:latin typeface="Cambria Math" panose="02040503050406030204" pitchFamily="18" charset="0"/>
                                </a:rPr>
                                <m:t>𝑦</m:t>
                              </m:r>
                            </m:e>
                          </m:acc>
                        </m:e>
                        <m:sup>
                          <m:r>
                            <a:rPr kumimoji="1" lang="en-US" altLang="ko-Kore-KR" sz="4800" b="0" i="1" smtClean="0">
                              <a:latin typeface="Cambria Math" panose="02040503050406030204" pitchFamily="18" charset="0"/>
                            </a:rPr>
                            <m:t>(</m:t>
                          </m:r>
                          <m:r>
                            <a:rPr kumimoji="1" lang="en-US" altLang="ko-Kore-KR" sz="4800" b="0" i="1" smtClean="0">
                              <a:latin typeface="Cambria Math" panose="02040503050406030204" pitchFamily="18" charset="0"/>
                            </a:rPr>
                            <m:t>𝑙</m:t>
                          </m:r>
                          <m:r>
                            <a:rPr kumimoji="1" lang="en-US" altLang="ko-Kore-KR" sz="4800" b="0" i="1" smtClean="0">
                              <a:latin typeface="Cambria Math" panose="02040503050406030204" pitchFamily="18" charset="0"/>
                            </a:rPr>
                            <m:t>)</m:t>
                          </m:r>
                        </m:sup>
                      </m:sSup>
                      <m:r>
                        <a:rPr kumimoji="1" lang="en-US" altLang="ko-Kore-KR" sz="4800" b="0" i="1" smtClean="0">
                          <a:latin typeface="Cambria Math" panose="02040503050406030204" pitchFamily="18" charset="0"/>
                        </a:rPr>
                        <m:t>=</m:t>
                      </m:r>
                      <m:sSup>
                        <m:sSupPr>
                          <m:ctrlPr>
                            <a:rPr kumimoji="1" lang="en-US" altLang="ko-Kore-KR" sz="4800" b="0" i="1" smtClean="0">
                              <a:latin typeface="Cambria Math" panose="02040503050406030204" pitchFamily="18" charset="0"/>
                            </a:rPr>
                          </m:ctrlPr>
                        </m:sSupPr>
                        <m:e>
                          <m:r>
                            <a:rPr kumimoji="1" lang="en-US" altLang="ko-Kore-KR" sz="4800" b="0" i="1" smtClean="0">
                              <a:latin typeface="Cambria Math" panose="02040503050406030204" pitchFamily="18" charset="0"/>
                            </a:rPr>
                            <m:t>𝑟</m:t>
                          </m:r>
                        </m:e>
                        <m:sup>
                          <m:r>
                            <a:rPr kumimoji="1" lang="en-US" altLang="ko-Kore-KR" sz="4800" b="0" i="1" smtClean="0">
                              <a:latin typeface="Cambria Math" panose="02040503050406030204" pitchFamily="18" charset="0"/>
                            </a:rPr>
                            <m:t>(</m:t>
                          </m:r>
                          <m:r>
                            <a:rPr kumimoji="1" lang="en-US" altLang="ko-Kore-KR" sz="4800" b="0" i="1" smtClean="0">
                              <a:latin typeface="Cambria Math" panose="02040503050406030204" pitchFamily="18" charset="0"/>
                            </a:rPr>
                            <m:t>𝑙</m:t>
                          </m:r>
                          <m:r>
                            <a:rPr kumimoji="1" lang="en-US" altLang="ko-Kore-KR" sz="4800" b="0" i="1" smtClean="0">
                              <a:latin typeface="Cambria Math" panose="02040503050406030204" pitchFamily="18" charset="0"/>
                            </a:rPr>
                            <m:t>)</m:t>
                          </m:r>
                        </m:sup>
                      </m:sSup>
                      <m:r>
                        <a:rPr kumimoji="1" lang="en-US" altLang="ko-Kore-KR" sz="4800" b="0" i="1" smtClean="0">
                          <a:latin typeface="Cambria Math" panose="02040503050406030204" pitchFamily="18" charset="0"/>
                        </a:rPr>
                        <m:t>∗</m:t>
                      </m:r>
                      <m:sSup>
                        <m:sSupPr>
                          <m:ctrlPr>
                            <a:rPr kumimoji="1" lang="en-US" altLang="ko-Kore-KR" sz="4800" b="0" i="1" smtClean="0">
                              <a:latin typeface="Cambria Math" panose="02040503050406030204" pitchFamily="18" charset="0"/>
                            </a:rPr>
                          </m:ctrlPr>
                        </m:sSupPr>
                        <m:e>
                          <m:r>
                            <a:rPr kumimoji="1" lang="en-US" altLang="ko-Kore-KR" sz="4800" b="0" i="1" smtClean="0">
                              <a:latin typeface="Cambria Math" panose="02040503050406030204" pitchFamily="18" charset="0"/>
                            </a:rPr>
                            <m:t>𝑦</m:t>
                          </m:r>
                        </m:e>
                        <m:sup>
                          <m:d>
                            <m:dPr>
                              <m:ctrlPr>
                                <a:rPr kumimoji="1" lang="en-US" altLang="ko-Kore-KR" sz="4800" b="0" i="1" smtClean="0">
                                  <a:latin typeface="Cambria Math" panose="02040503050406030204" pitchFamily="18" charset="0"/>
                                </a:rPr>
                              </m:ctrlPr>
                            </m:dPr>
                            <m:e>
                              <m:r>
                                <a:rPr kumimoji="1" lang="en-US" altLang="ko-Kore-KR" sz="4800" b="0" i="1" smtClean="0">
                                  <a:latin typeface="Cambria Math" panose="02040503050406030204" pitchFamily="18" charset="0"/>
                                </a:rPr>
                                <m:t>𝑙</m:t>
                              </m:r>
                            </m:e>
                          </m:d>
                        </m:sup>
                      </m:sSup>
                    </m:oMath>
                  </m:oMathPara>
                </a14:m>
                <a:endParaRPr kumimoji="1" lang="en-US" altLang="ko-Kore-KR" sz="4800" b="0" dirty="0">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Sup>
                        <m:sSubSupPr>
                          <m:ctrlPr>
                            <a:rPr kumimoji="1" lang="en-US" altLang="ko-Kore-KR" sz="4800" b="0" i="1" smtClean="0">
                              <a:latin typeface="Cambria Math" panose="02040503050406030204" pitchFamily="18" charset="0"/>
                            </a:rPr>
                          </m:ctrlPr>
                        </m:sSubSupPr>
                        <m:e>
                          <m:r>
                            <a:rPr kumimoji="1" lang="en-US" altLang="ko-Kore-KR" sz="4800" b="0" i="1" smtClean="0">
                              <a:latin typeface="Cambria Math" panose="02040503050406030204" pitchFamily="18" charset="0"/>
                            </a:rPr>
                            <m:t>𝑧</m:t>
                          </m:r>
                        </m:e>
                        <m:sub>
                          <m:r>
                            <a:rPr kumimoji="1" lang="en-US" altLang="ko-Kore-KR" sz="4800" b="0" i="1" smtClean="0">
                              <a:latin typeface="Cambria Math" panose="02040503050406030204" pitchFamily="18" charset="0"/>
                            </a:rPr>
                            <m:t>𝑖</m:t>
                          </m:r>
                        </m:sub>
                        <m:sup>
                          <m:r>
                            <a:rPr kumimoji="1" lang="en-US" altLang="ko-Kore-KR" sz="4800" i="1">
                              <a:latin typeface="Cambria Math" panose="02040503050406030204" pitchFamily="18" charset="0"/>
                            </a:rPr>
                            <m:t>(</m:t>
                          </m:r>
                          <m:r>
                            <a:rPr kumimoji="1" lang="en-US" altLang="ko-Kore-KR" sz="4800" i="1">
                              <a:latin typeface="Cambria Math" panose="02040503050406030204" pitchFamily="18" charset="0"/>
                            </a:rPr>
                            <m:t>𝑙</m:t>
                          </m:r>
                          <m:r>
                            <a:rPr kumimoji="1" lang="en-US" altLang="ko-Kore-KR" sz="4800" b="0" i="1" smtClean="0">
                              <a:latin typeface="Cambria Math" panose="02040503050406030204" pitchFamily="18" charset="0"/>
                            </a:rPr>
                            <m:t>+1</m:t>
                          </m:r>
                          <m:r>
                            <a:rPr kumimoji="1" lang="en-US" altLang="ko-Kore-KR" sz="4800" i="1">
                              <a:latin typeface="Cambria Math" panose="02040503050406030204" pitchFamily="18" charset="0"/>
                            </a:rPr>
                            <m:t>)</m:t>
                          </m:r>
                        </m:sup>
                      </m:sSubSup>
                      <m:r>
                        <a:rPr kumimoji="1" lang="en-US" altLang="ko-Kore-KR" sz="4800" i="1">
                          <a:latin typeface="Cambria Math" panose="02040503050406030204" pitchFamily="18" charset="0"/>
                        </a:rPr>
                        <m:t>=</m:t>
                      </m:r>
                      <m:sSubSup>
                        <m:sSubSupPr>
                          <m:ctrlPr>
                            <a:rPr kumimoji="1" lang="en-US" altLang="ko-Kore-KR" sz="4800" b="0" i="1" smtClean="0">
                              <a:latin typeface="Cambria Math" panose="02040503050406030204" pitchFamily="18" charset="0"/>
                            </a:rPr>
                          </m:ctrlPr>
                        </m:sSubSupPr>
                        <m:e>
                          <m:r>
                            <a:rPr kumimoji="1" lang="en-US" altLang="ko-Kore-KR" sz="4800" b="0" i="1" smtClean="0">
                              <a:latin typeface="Cambria Math" panose="02040503050406030204" pitchFamily="18" charset="0"/>
                            </a:rPr>
                            <m:t>𝑤</m:t>
                          </m:r>
                        </m:e>
                        <m:sub>
                          <m:r>
                            <a:rPr kumimoji="1" lang="en-US" altLang="ko-Kore-KR" sz="4800" b="0" i="1" smtClean="0">
                              <a:latin typeface="Cambria Math" panose="02040503050406030204" pitchFamily="18" charset="0"/>
                            </a:rPr>
                            <m:t>𝑖</m:t>
                          </m:r>
                        </m:sub>
                        <m:sup>
                          <m:r>
                            <a:rPr kumimoji="1" lang="en-US" altLang="ko-Kore-KR" sz="4800" i="1">
                              <a:latin typeface="Cambria Math" panose="02040503050406030204" pitchFamily="18" charset="0"/>
                            </a:rPr>
                            <m:t>(</m:t>
                          </m:r>
                          <m:r>
                            <a:rPr kumimoji="1" lang="en-US" altLang="ko-Kore-KR" sz="4800" i="1">
                              <a:latin typeface="Cambria Math" panose="02040503050406030204" pitchFamily="18" charset="0"/>
                            </a:rPr>
                            <m:t>𝑙</m:t>
                          </m:r>
                          <m:r>
                            <a:rPr kumimoji="1" lang="en-US" altLang="ko-Kore-KR" sz="4800" b="0" i="1" smtClean="0">
                              <a:latin typeface="Cambria Math" panose="02040503050406030204" pitchFamily="18" charset="0"/>
                            </a:rPr>
                            <m:t>+1</m:t>
                          </m:r>
                          <m:r>
                            <a:rPr kumimoji="1" lang="en-US" altLang="ko-Kore-KR" sz="4800" i="1">
                              <a:latin typeface="Cambria Math" panose="02040503050406030204" pitchFamily="18" charset="0"/>
                            </a:rPr>
                            <m:t>)</m:t>
                          </m:r>
                        </m:sup>
                      </m:sSubSup>
                      <m:sSup>
                        <m:sSupPr>
                          <m:ctrlPr>
                            <a:rPr kumimoji="1" lang="en-US" altLang="ko-Kore-KR" sz="4800" i="1">
                              <a:latin typeface="Cambria Math" panose="02040503050406030204" pitchFamily="18" charset="0"/>
                            </a:rPr>
                          </m:ctrlPr>
                        </m:sSupPr>
                        <m:e>
                          <m:acc>
                            <m:accPr>
                              <m:chr m:val="̃"/>
                              <m:ctrlPr>
                                <a:rPr kumimoji="1" lang="en-US" altLang="ko-Kore-KR" sz="4800" i="1">
                                  <a:latin typeface="Cambria Math" panose="02040503050406030204" pitchFamily="18" charset="0"/>
                                </a:rPr>
                              </m:ctrlPr>
                            </m:accPr>
                            <m:e>
                              <m:r>
                                <a:rPr kumimoji="1" lang="en-US" altLang="ko-Kore-KR" sz="4800" i="1">
                                  <a:latin typeface="Cambria Math" panose="02040503050406030204" pitchFamily="18" charset="0"/>
                                </a:rPr>
                                <m:t>𝑦</m:t>
                              </m:r>
                            </m:e>
                          </m:acc>
                        </m:e>
                        <m:sup>
                          <m:r>
                            <a:rPr kumimoji="1" lang="en-US" altLang="ko-Kore-KR" sz="4800" i="1">
                              <a:latin typeface="Cambria Math" panose="02040503050406030204" pitchFamily="18" charset="0"/>
                            </a:rPr>
                            <m:t>(</m:t>
                          </m:r>
                          <m:r>
                            <a:rPr kumimoji="1" lang="en-US" altLang="ko-Kore-KR" sz="4800" i="1">
                              <a:latin typeface="Cambria Math" panose="02040503050406030204" pitchFamily="18" charset="0"/>
                            </a:rPr>
                            <m:t>𝑙</m:t>
                          </m:r>
                          <m:r>
                            <a:rPr kumimoji="1" lang="en-US" altLang="ko-Kore-KR" sz="4800" i="1">
                              <a:latin typeface="Cambria Math" panose="02040503050406030204" pitchFamily="18" charset="0"/>
                            </a:rPr>
                            <m:t>)</m:t>
                          </m:r>
                        </m:sup>
                      </m:sSup>
                      <m:r>
                        <a:rPr kumimoji="1" lang="en-US" altLang="ko-Kore-KR" sz="4800" b="0" i="1" smtClean="0">
                          <a:latin typeface="Cambria Math" panose="02040503050406030204" pitchFamily="18" charset="0"/>
                        </a:rPr>
                        <m:t>+</m:t>
                      </m:r>
                      <m:sSubSup>
                        <m:sSubSupPr>
                          <m:ctrlPr>
                            <a:rPr kumimoji="1" lang="en-US" altLang="ko-Kore-KR" sz="4800" b="0" i="1" smtClean="0">
                              <a:latin typeface="Cambria Math" panose="02040503050406030204" pitchFamily="18" charset="0"/>
                            </a:rPr>
                          </m:ctrlPr>
                        </m:sSubSupPr>
                        <m:e>
                          <m:r>
                            <a:rPr kumimoji="1" lang="en-US" altLang="ko-Kore-KR" sz="4800" b="0" i="1" smtClean="0">
                              <a:latin typeface="Cambria Math" panose="02040503050406030204" pitchFamily="18" charset="0"/>
                            </a:rPr>
                            <m:t>𝑏</m:t>
                          </m:r>
                        </m:e>
                        <m:sub>
                          <m:r>
                            <a:rPr kumimoji="1" lang="en-US" altLang="ko-Kore-KR" sz="4800" b="0" i="1" smtClean="0">
                              <a:latin typeface="Cambria Math" panose="02040503050406030204" pitchFamily="18" charset="0"/>
                            </a:rPr>
                            <m:t>𝑖</m:t>
                          </m:r>
                        </m:sub>
                        <m:sup>
                          <m:r>
                            <a:rPr kumimoji="1" lang="en-US" altLang="ko-Kore-KR" sz="4800" b="0" i="0" smtClean="0">
                              <a:latin typeface="Cambria Math" panose="02040503050406030204" pitchFamily="18" charset="0"/>
                            </a:rPr>
                            <m:t>(</m:t>
                          </m:r>
                          <m:r>
                            <m:rPr>
                              <m:sty m:val="p"/>
                            </m:rPr>
                            <a:rPr kumimoji="1" lang="en-US" altLang="ko-Kore-KR" sz="4800" b="0" i="0" smtClean="0">
                              <a:latin typeface="Cambria Math" panose="02040503050406030204" pitchFamily="18" charset="0"/>
                            </a:rPr>
                            <m:t>l</m:t>
                          </m:r>
                          <m:r>
                            <a:rPr kumimoji="1" lang="en-US" altLang="ko-Kore-KR" sz="4800" b="0" i="0" smtClean="0">
                              <a:latin typeface="Cambria Math" panose="02040503050406030204" pitchFamily="18" charset="0"/>
                            </a:rPr>
                            <m:t>+1)</m:t>
                          </m:r>
                        </m:sup>
                      </m:sSubSup>
                    </m:oMath>
                  </m:oMathPara>
                </a14:m>
                <a:endParaRPr kumimoji="1" lang="en-US" altLang="ko-Kore-KR" sz="4800" b="0" dirty="0">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Sup>
                        <m:sSubSupPr>
                          <m:ctrlPr>
                            <a:rPr kumimoji="1" lang="en-US" altLang="ko-Kore-KR" sz="4800" i="1">
                              <a:latin typeface="Cambria Math" panose="02040503050406030204" pitchFamily="18" charset="0"/>
                            </a:rPr>
                          </m:ctrlPr>
                        </m:sSubSupPr>
                        <m:e>
                          <m:r>
                            <a:rPr kumimoji="1" lang="en-US" altLang="ko-Kore-KR" sz="4800" b="0" i="1" smtClean="0">
                              <a:latin typeface="Cambria Math" panose="02040503050406030204" pitchFamily="18" charset="0"/>
                            </a:rPr>
                            <m:t>𝑦</m:t>
                          </m:r>
                        </m:e>
                        <m:sub>
                          <m:r>
                            <a:rPr kumimoji="1" lang="en-US" altLang="ko-Kore-KR" sz="4800" i="1">
                              <a:latin typeface="Cambria Math" panose="02040503050406030204" pitchFamily="18" charset="0"/>
                            </a:rPr>
                            <m:t>𝑖</m:t>
                          </m:r>
                        </m:sub>
                        <m:sup>
                          <m:r>
                            <a:rPr kumimoji="1" lang="en-US" altLang="ko-Kore-KR" sz="4800" i="1">
                              <a:latin typeface="Cambria Math" panose="02040503050406030204" pitchFamily="18" charset="0"/>
                            </a:rPr>
                            <m:t>(</m:t>
                          </m:r>
                          <m:r>
                            <a:rPr kumimoji="1" lang="en-US" altLang="ko-Kore-KR" sz="4800" i="1">
                              <a:latin typeface="Cambria Math" panose="02040503050406030204" pitchFamily="18" charset="0"/>
                            </a:rPr>
                            <m:t>𝑙</m:t>
                          </m:r>
                          <m:r>
                            <a:rPr kumimoji="1" lang="en-US" altLang="ko-Kore-KR" sz="4800" i="1">
                              <a:latin typeface="Cambria Math" panose="02040503050406030204" pitchFamily="18" charset="0"/>
                            </a:rPr>
                            <m:t>+1)</m:t>
                          </m:r>
                        </m:sup>
                      </m:sSubSup>
                      <m:r>
                        <a:rPr kumimoji="1" lang="en-US" altLang="ko-Kore-KR" sz="4800" i="1">
                          <a:latin typeface="Cambria Math" panose="02040503050406030204" pitchFamily="18" charset="0"/>
                        </a:rPr>
                        <m:t>=</m:t>
                      </m:r>
                      <m:r>
                        <a:rPr kumimoji="1" lang="en-US" altLang="ko-Kore-KR" sz="4800" b="0" i="1" smtClean="0">
                          <a:latin typeface="Cambria Math" panose="02040503050406030204" pitchFamily="18" charset="0"/>
                        </a:rPr>
                        <m:t>𝑓</m:t>
                      </m:r>
                      <m:r>
                        <a:rPr kumimoji="1" lang="en-US" altLang="ko-Kore-KR" sz="4800" b="0" i="1" smtClean="0">
                          <a:latin typeface="Cambria Math" panose="02040503050406030204" pitchFamily="18" charset="0"/>
                        </a:rPr>
                        <m:t>(</m:t>
                      </m:r>
                      <m:sSubSup>
                        <m:sSubSupPr>
                          <m:ctrlPr>
                            <a:rPr kumimoji="1" lang="en-US" altLang="ko-Kore-KR" sz="4800" b="0" i="1" smtClean="0">
                              <a:latin typeface="Cambria Math" panose="02040503050406030204" pitchFamily="18" charset="0"/>
                            </a:rPr>
                          </m:ctrlPr>
                        </m:sSubSupPr>
                        <m:e>
                          <m:r>
                            <a:rPr kumimoji="1" lang="en-US" altLang="ko-Kore-KR" sz="4800" b="0" i="1" smtClean="0">
                              <a:latin typeface="Cambria Math" panose="02040503050406030204" pitchFamily="18" charset="0"/>
                            </a:rPr>
                            <m:t>𝑧</m:t>
                          </m:r>
                        </m:e>
                        <m:sub>
                          <m:r>
                            <a:rPr kumimoji="1" lang="en-US" altLang="ko-Kore-KR" sz="4800" b="0" i="1" smtClean="0">
                              <a:latin typeface="Cambria Math" panose="02040503050406030204" pitchFamily="18" charset="0"/>
                            </a:rPr>
                            <m:t>𝑖</m:t>
                          </m:r>
                        </m:sub>
                        <m:sup>
                          <m:r>
                            <a:rPr kumimoji="1" lang="en-US" altLang="ko-Kore-KR" sz="4800" b="0" i="1" smtClean="0">
                              <a:latin typeface="Cambria Math" panose="02040503050406030204" pitchFamily="18" charset="0"/>
                            </a:rPr>
                            <m:t>(</m:t>
                          </m:r>
                          <m:r>
                            <a:rPr kumimoji="1" lang="en-US" altLang="ko-Kore-KR" sz="4800" b="0" i="1" smtClean="0">
                              <a:latin typeface="Cambria Math" panose="02040503050406030204" pitchFamily="18" charset="0"/>
                            </a:rPr>
                            <m:t>𝑙</m:t>
                          </m:r>
                          <m:r>
                            <a:rPr kumimoji="1" lang="en-US" altLang="ko-Kore-KR" sz="4800" b="0" i="1" smtClean="0">
                              <a:latin typeface="Cambria Math" panose="02040503050406030204" pitchFamily="18" charset="0"/>
                            </a:rPr>
                            <m:t>+1)</m:t>
                          </m:r>
                        </m:sup>
                      </m:sSubSup>
                      <m:r>
                        <a:rPr kumimoji="1" lang="en-US" altLang="ko-Kore-KR" sz="4800" b="0" i="1" smtClean="0">
                          <a:latin typeface="Cambria Math" panose="02040503050406030204" pitchFamily="18" charset="0"/>
                        </a:rPr>
                        <m:t>)</m:t>
                      </m:r>
                    </m:oMath>
                  </m:oMathPara>
                </a14:m>
                <a:endParaRPr kumimoji="1" lang="en-US" altLang="ko-Kore-KR" sz="4800" dirty="0">
                  <a:latin typeface="Spoqa Han Sans Neo" panose="020B0500000000000000" pitchFamily="34" charset="-128"/>
                  <a:ea typeface="Spoqa Han Sans Neo" panose="020B0500000000000000" pitchFamily="34" charset="-128"/>
                </a:endParaRPr>
              </a:p>
              <a:p>
                <a:endParaRPr kumimoji="1" lang="ko-Kore-KR" altLang="en-US" sz="4800" dirty="0">
                  <a:latin typeface="Spoqa Han Sans Neo" panose="020B0500000000000000" pitchFamily="34" charset="-128"/>
                  <a:ea typeface="Spoqa Han Sans Neo" panose="020B0500000000000000" pitchFamily="34" charset="-128"/>
                </a:endParaRPr>
              </a:p>
            </p:txBody>
          </p:sp>
        </mc:Choice>
        <mc:Fallback xmlns="">
          <p:sp>
            <p:nvSpPr>
              <p:cNvPr id="8" name="TextBox 7">
                <a:extLst>
                  <a:ext uri="{FF2B5EF4-FFF2-40B4-BE49-F238E27FC236}">
                    <a16:creationId xmlns:a16="http://schemas.microsoft.com/office/drawing/2014/main" id="{A164EDE4-254B-AC48-A206-1B5E4A776494}"/>
                  </a:ext>
                </a:extLst>
              </p:cNvPr>
              <p:cNvSpPr txBox="1">
                <a:spLocks noRot="1" noChangeAspect="1" noMove="1" noResize="1" noEditPoints="1" noAdjustHandles="1" noChangeArrowheads="1" noChangeShapeType="1" noTextEdit="1"/>
              </p:cNvSpPr>
              <p:nvPr/>
            </p:nvSpPr>
            <p:spPr>
              <a:xfrm>
                <a:off x="15143179" y="6269030"/>
                <a:ext cx="7484036" cy="4433330"/>
              </a:xfrm>
              <a:prstGeom prst="rect">
                <a:avLst/>
              </a:prstGeom>
              <a:blipFill>
                <a:blip r:embed="rId6"/>
                <a:stretch>
                  <a:fillRect t="-571"/>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076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 </a:t>
            </a:r>
            <a:r>
              <a:rPr lang="en-US" altLang="ko-KR" b="1" dirty="0"/>
              <a:t>(</a:t>
            </a:r>
            <a:r>
              <a:rPr lang="ko-KR" altLang="en-US" b="1" dirty="0" err="1"/>
              <a:t>드랍</a:t>
            </a:r>
            <a:r>
              <a:rPr lang="ko-KR" altLang="en-US" b="1" dirty="0"/>
              <a:t> 아웃</a:t>
            </a:r>
            <a:r>
              <a:rPr lang="en-US" altLang="ko-KR" b="1" dirty="0"/>
              <a:t>)</a:t>
            </a:r>
            <a:r>
              <a:rPr lang="ko-KR" altLang="en-US" b="1" dirty="0"/>
              <a:t>이 잘되는 이유는 무엇일까</a:t>
            </a:r>
            <a:r>
              <a:rPr lang="en-US" altLang="ko-KR" b="1" dirty="0"/>
              <a:t>?</a:t>
            </a:r>
            <a:endParaRPr lang="en-US" altLang="ko-Kore-K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6221417" cy="1754326"/>
              </a:xfrm>
              <a:prstGeom prst="rect">
                <a:avLst/>
              </a:prstGeom>
              <a:noFill/>
            </p:spPr>
            <p:txBody>
              <a:bodyPr wrap="square" rtlCol="0">
                <a:spAutoFit/>
              </a:bodyPr>
              <a:lstStyle/>
              <a:p>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a:t>
                </a:r>
                <a:r>
                  <a:rPr kumimoji="1" lang="ko-KR" altLang="en-US" sz="3600" dirty="0" err="1">
                    <a:latin typeface="Spoqa Han Sans Neo" panose="020B0500000000000000" pitchFamily="34" charset="-128"/>
                    <a:ea typeface="Spoqa Han Sans Neo" panose="020B0500000000000000" pitchFamily="34" charset="-128"/>
                  </a:rPr>
                  <a:t>드랍</a:t>
                </a:r>
                <a:r>
                  <a:rPr kumimoji="1" lang="en-US" altLang="ko-KR" sz="3600" dirty="0">
                    <a:latin typeface="Spoqa Han Sans Neo" panose="020B0500000000000000" pitchFamily="34" charset="-128"/>
                    <a:ea typeface="Spoqa Han Sans Neo" panose="020B0500000000000000" pitchFamily="34" charset="-128"/>
                  </a:rPr>
                  <a:t> </a:t>
                </a:r>
                <a:r>
                  <a:rPr kumimoji="1" lang="ko-KR" altLang="en-US" sz="3600" dirty="0">
                    <a:latin typeface="Spoqa Han Sans Neo" panose="020B0500000000000000" pitchFamily="34" charset="-128"/>
                    <a:ea typeface="Spoqa Han Sans Neo" panose="020B0500000000000000" pitchFamily="34" charset="-128"/>
                  </a:rPr>
                  <a:t>아웃이 뉴런들을 지우고 학습함에 따라</a:t>
                </a:r>
                <a:r>
                  <a:rPr kumimoji="1" lang="en-US" altLang="ko-KR" sz="3600" dirty="0">
                    <a:latin typeface="Spoqa Han Sans Neo" panose="020B0500000000000000" pitchFamily="34" charset="-128"/>
                    <a:ea typeface="Spoqa Han Sans Neo" panose="020B0500000000000000" pitchFamily="34" charset="-128"/>
                  </a:rPr>
                  <a:t>,</a:t>
                </a:r>
                <a:r>
                  <a:rPr kumimoji="1" lang="ko-KR" altLang="en-US" sz="3600" dirty="0">
                    <a:latin typeface="Spoqa Han Sans Neo" panose="020B0500000000000000" pitchFamily="34" charset="-128"/>
                    <a:ea typeface="Spoqa Han Sans Neo" panose="020B0500000000000000" pitchFamily="34" charset="-128"/>
                  </a:rPr>
                  <a:t> 결과적으로 </a:t>
                </a:r>
                <a:r>
                  <a:rPr kumimoji="1" lang="en-US" altLang="ko-KR" sz="3600" dirty="0">
                    <a:latin typeface="Spoqa Han Sans Neo" panose="020B0500000000000000" pitchFamily="34" charset="-128"/>
                    <a:ea typeface="Spoqa Han Sans Neo" panose="020B0500000000000000" pitchFamily="34" charset="-128"/>
                  </a:rPr>
                  <a:t>’weight’</a:t>
                </a:r>
                <a:r>
                  <a:rPr kumimoji="1" lang="ko-KR" altLang="en-US" sz="3600" dirty="0" err="1">
                    <a:latin typeface="Spoqa Han Sans Neo" panose="020B0500000000000000" pitchFamily="34" charset="-128"/>
                    <a:ea typeface="Spoqa Han Sans Neo" panose="020B0500000000000000" pitchFamily="34" charset="-128"/>
                  </a:rPr>
                  <a:t>를</a:t>
                </a:r>
                <a:r>
                  <a:rPr kumimoji="1" lang="ko-KR" altLang="en-US" sz="3600" dirty="0">
                    <a:latin typeface="Spoqa Han Sans Neo" panose="020B0500000000000000" pitchFamily="34" charset="-128"/>
                    <a:ea typeface="Spoqa Han Sans Neo" panose="020B0500000000000000" pitchFamily="34" charset="-128"/>
                  </a:rPr>
                  <a:t> 공유하는 수많은 네트워크의 조합이 생긴다</a:t>
                </a:r>
                <a:endParaRPr kumimoji="1" lang="en-US" altLang="ko-KR" sz="3600" dirty="0">
                  <a:latin typeface="Spoqa Han Sans Neo" panose="020B0500000000000000" pitchFamily="34" charset="-128"/>
                  <a:ea typeface="Spoqa Han Sans Neo" panose="020B0500000000000000" pitchFamily="34" charset="-128"/>
                </a:endParaRPr>
              </a:p>
              <a:p>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n</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개의 뉴런으로 이루어진 네트워크에서 </a:t>
                </a:r>
                <a14:m>
                  <m:oMath xmlns:m="http://schemas.openxmlformats.org/officeDocument/2006/math">
                    <m:sSup>
                      <m:sSupPr>
                        <m:ctrlPr>
                          <a:rPr kumimoji="1" lang="en-US" altLang="ko-KR" sz="3600" b="1" i="1" smtClean="0">
                            <a:latin typeface="Cambria Math" panose="02040503050406030204" pitchFamily="18" charset="0"/>
                          </a:rPr>
                        </m:ctrlPr>
                      </m:sSupPr>
                      <m:e>
                        <m:r>
                          <a:rPr kumimoji="1" lang="en-US" altLang="ko-KR" sz="3600" b="1" i="0" smtClean="0">
                            <a:latin typeface="Cambria Math" panose="02040503050406030204" pitchFamily="18" charset="0"/>
                          </a:rPr>
                          <m:t>𝟐</m:t>
                        </m:r>
                      </m:e>
                      <m:sup>
                        <m:r>
                          <a:rPr kumimoji="1" lang="en-US" altLang="ko-KR" sz="3600" b="1" i="0" smtClean="0">
                            <a:latin typeface="Cambria Math" panose="02040503050406030204" pitchFamily="18" charset="0"/>
                          </a:rPr>
                          <m:t>𝐧</m:t>
                        </m:r>
                      </m:sup>
                    </m:sSup>
                  </m:oMath>
                </a14:m>
                <a:r>
                  <a:rPr kumimoji="1" lang="ko-KR" altLang="en-US" sz="3600" b="1" dirty="0">
                    <a:latin typeface="Spoqa Han Sans Neo Bold" panose="020B0500000000000000" pitchFamily="34" charset="-128"/>
                    <a:ea typeface="Spoqa Han Sans Neo Bold" panose="020B0500000000000000" pitchFamily="34" charset="-128"/>
                  </a:rPr>
                  <a:t>개의 조합이 </a:t>
                </a:r>
                <a:r>
                  <a:rPr kumimoji="1" lang="ko-KR" altLang="en-US" sz="3600" dirty="0">
                    <a:latin typeface="Spoqa Han Sans Neo" panose="020B0500000000000000" pitchFamily="34" charset="-128"/>
                    <a:ea typeface="Spoqa Han Sans Neo" panose="020B0500000000000000" pitchFamily="34" charset="-128"/>
                  </a:rPr>
                  <a:t>생긴다</a:t>
                </a:r>
                <a:r>
                  <a:rPr kumimoji="1" lang="en-US" altLang="ko-KR" sz="3600" dirty="0">
                    <a:latin typeface="Spoqa Han Sans Neo" panose="020B0500000000000000" pitchFamily="34" charset="-128"/>
                    <a:ea typeface="Spoqa Han Sans Neo" panose="020B0500000000000000" pitchFamily="34" charset="-128"/>
                  </a:rPr>
                  <a:t>!</a:t>
                </a:r>
              </a:p>
            </p:txBody>
          </p:sp>
        </mc:Choice>
        <mc:Fallback xmlns="">
          <p:sp>
            <p:nvSpPr>
              <p:cNvPr id="2" name="TextBox 1">
                <a:extLst>
                  <a:ext uri="{FF2B5EF4-FFF2-40B4-BE49-F238E27FC236}">
                    <a16:creationId xmlns:a16="http://schemas.microsoft.com/office/drawing/2014/main" id="{E41F5148-ABE4-7C46-9EF1-AA7366F7650E}"/>
                  </a:ext>
                </a:extLst>
              </p:cNvPr>
              <p:cNvSpPr txBox="1">
                <a:spLocks noRot="1" noChangeAspect="1" noMove="1" noResize="1" noEditPoints="1" noAdjustHandles="1" noChangeArrowheads="1" noChangeShapeType="1" noTextEdit="1"/>
              </p:cNvSpPr>
              <p:nvPr/>
            </p:nvSpPr>
            <p:spPr>
              <a:xfrm>
                <a:off x="2484593" y="3508158"/>
                <a:ext cx="16221417" cy="1754326"/>
              </a:xfrm>
              <a:prstGeom prst="rect">
                <a:avLst/>
              </a:prstGeom>
              <a:blipFill>
                <a:blip r:embed="rId4"/>
                <a:stretch>
                  <a:fillRect l="-1173" t="-5755" r="-938" b="-12230"/>
                </a:stretch>
              </a:blipFill>
            </p:spPr>
            <p:txBody>
              <a:bodyPr/>
              <a:lstStyle/>
              <a:p>
                <a:r>
                  <a:rPr lang="ko-Kore-KR" altLang="en-US">
                    <a:noFill/>
                  </a:rPr>
                  <a:t> </a:t>
                </a:r>
              </a:p>
            </p:txBody>
          </p:sp>
        </mc:Fallback>
      </mc:AlternateContent>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3" name="직사각형 2">
            <a:extLst>
              <a:ext uri="{FF2B5EF4-FFF2-40B4-BE49-F238E27FC236}">
                <a16:creationId xmlns:a16="http://schemas.microsoft.com/office/drawing/2014/main" id="{B351EDDC-EC0D-904B-B9BC-0552124812C7}"/>
              </a:ext>
            </a:extLst>
          </p:cNvPr>
          <p:cNvSpPr/>
          <p:nvPr/>
        </p:nvSpPr>
        <p:spPr>
          <a:xfrm>
            <a:off x="3178149" y="12641248"/>
            <a:ext cx="12188825" cy="646331"/>
          </a:xfrm>
          <a:prstGeom prst="rect">
            <a:avLst/>
          </a:prstGeom>
        </p:spPr>
        <p:txBody>
          <a:bodyPr>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sp>
        <p:nvSpPr>
          <p:cNvPr id="8" name="TextBox 7">
            <a:extLst>
              <a:ext uri="{FF2B5EF4-FFF2-40B4-BE49-F238E27FC236}">
                <a16:creationId xmlns:a16="http://schemas.microsoft.com/office/drawing/2014/main" id="{A164EDE4-254B-AC48-A206-1B5E4A776494}"/>
              </a:ext>
            </a:extLst>
          </p:cNvPr>
          <p:cNvSpPr txBox="1"/>
          <p:nvPr/>
        </p:nvSpPr>
        <p:spPr>
          <a:xfrm>
            <a:off x="9272561" y="6326987"/>
            <a:ext cx="11555439" cy="2954655"/>
          </a:xfrm>
          <a:prstGeom prst="rect">
            <a:avLst/>
          </a:prstGeom>
          <a:noFill/>
        </p:spPr>
        <p:txBody>
          <a:bodyPr wrap="square" lIns="0" tIns="0" rIns="0" bIns="0" rtlCol="0">
            <a:spAutoFit/>
          </a:bodyPr>
          <a:lstStyle/>
          <a:p>
            <a:r>
              <a:rPr kumimoji="1" lang="ko-KR" altLang="en-US" sz="4800" dirty="0">
                <a:latin typeface="Spoqa Han Sans Neo" panose="020B0500000000000000" pitchFamily="34" charset="-128"/>
                <a:ea typeface="Spoqa Han Sans Neo" panose="020B0500000000000000" pitchFamily="34" charset="-128"/>
              </a:rPr>
              <a:t>많은 다른 </a:t>
            </a:r>
            <a:r>
              <a:rPr kumimoji="1" lang="en-US" altLang="ko-KR" sz="4800" dirty="0">
                <a:latin typeface="Spoqa Han Sans Neo" panose="020B0500000000000000" pitchFamily="34" charset="-128"/>
                <a:ea typeface="Spoqa Han Sans Neo" panose="020B0500000000000000" pitchFamily="34" charset="-128"/>
              </a:rPr>
              <a:t>ANN</a:t>
            </a:r>
            <a:r>
              <a:rPr kumimoji="1" lang="ko-KR" altLang="en-US" sz="4800" dirty="0">
                <a:latin typeface="Spoqa Han Sans Neo" panose="020B0500000000000000" pitchFamily="34" charset="-128"/>
                <a:ea typeface="Spoqa Han Sans Neo" panose="020B0500000000000000" pitchFamily="34" charset="-128"/>
              </a:rPr>
              <a:t>을 한번의 </a:t>
            </a:r>
            <a:r>
              <a:rPr kumimoji="1" lang="ko-KR" altLang="en-US" sz="4800" dirty="0" err="1">
                <a:latin typeface="Spoqa Han Sans Neo" panose="020B0500000000000000" pitchFamily="34" charset="-128"/>
                <a:ea typeface="Spoqa Han Sans Neo" panose="020B0500000000000000" pitchFamily="34" charset="-128"/>
              </a:rPr>
              <a:t>학습으로부터</a:t>
            </a:r>
            <a:r>
              <a:rPr kumimoji="1" lang="ko-KR" altLang="en-US" sz="4800" dirty="0">
                <a:latin typeface="Spoqa Han Sans Neo" panose="020B0500000000000000" pitchFamily="34" charset="-128"/>
                <a:ea typeface="Spoqa Han Sans Neo" panose="020B0500000000000000" pitchFamily="34" charset="-128"/>
              </a:rPr>
              <a:t> </a:t>
            </a:r>
            <a:r>
              <a:rPr kumimoji="1" lang="en-US" altLang="ko-KR" sz="4800" dirty="0">
                <a:latin typeface="Spoqa Han Sans Neo" panose="020B0500000000000000" pitchFamily="34" charset="-128"/>
                <a:ea typeface="Spoqa Han Sans Neo" panose="020B0500000000000000" pitchFamily="34" charset="-128"/>
              </a:rPr>
              <a:t>Bagging</a:t>
            </a:r>
            <a:r>
              <a:rPr kumimoji="1" lang="ko-KR" altLang="en-US" sz="4800" dirty="0">
                <a:latin typeface="Spoqa Han Sans Neo" panose="020B0500000000000000" pitchFamily="34" charset="-128"/>
                <a:ea typeface="Spoqa Han Sans Neo" panose="020B0500000000000000" pitchFamily="34" charset="-128"/>
              </a:rPr>
              <a:t>하는 효과와 </a:t>
            </a:r>
            <a:r>
              <a:rPr kumimoji="1" lang="ko-KR" altLang="en-US" sz="4800" dirty="0" err="1">
                <a:latin typeface="Spoqa Han Sans Neo" panose="020B0500000000000000" pitchFamily="34" charset="-128"/>
                <a:ea typeface="Spoqa Han Sans Neo" panose="020B0500000000000000" pitchFamily="34" charset="-128"/>
              </a:rPr>
              <a:t>비슷</a:t>
            </a:r>
            <a:r>
              <a:rPr kumimoji="1" lang="en-US" altLang="ko-KR" sz="4800" dirty="0">
                <a:latin typeface="Spoqa Han Sans Neo" panose="020B0500000000000000" pitchFamily="34" charset="-128"/>
                <a:ea typeface="Spoqa Han Sans Neo" panose="020B0500000000000000" pitchFamily="34" charset="-128"/>
              </a:rPr>
              <a:t>!</a:t>
            </a:r>
          </a:p>
          <a:p>
            <a:endParaRPr kumimoji="1" lang="en-US" altLang="ko-Kore-KR" sz="4800" dirty="0">
              <a:latin typeface="Spoqa Han Sans Neo" panose="020B0500000000000000" pitchFamily="34" charset="-128"/>
              <a:ea typeface="Spoqa Han Sans Neo" panose="020B0500000000000000" pitchFamily="34" charset="-128"/>
            </a:endParaRPr>
          </a:p>
          <a:p>
            <a:r>
              <a:rPr kumimoji="1" lang="en-US" altLang="ko-KR" sz="4800" dirty="0">
                <a:latin typeface="Spoqa Han Sans Neo" panose="020B0500000000000000" pitchFamily="34" charset="-128"/>
                <a:ea typeface="Spoqa Han Sans Neo" panose="020B0500000000000000" pitchFamily="34" charset="-128"/>
                <a:sym typeface="Wingdings" pitchFamily="2" charset="2"/>
              </a:rPr>
              <a:t></a:t>
            </a:r>
            <a:r>
              <a:rPr kumimoji="1" lang="ko-KR" altLang="en-US" sz="48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800" dirty="0">
                <a:latin typeface="Spoqa Han Sans Neo" panose="020B0500000000000000" pitchFamily="34" charset="-128"/>
                <a:ea typeface="Spoqa Han Sans Neo" panose="020B0500000000000000" pitchFamily="34" charset="-128"/>
                <a:sym typeface="Wingdings" pitchFamily="2" charset="2"/>
              </a:rPr>
              <a:t>overfitting</a:t>
            </a:r>
            <a:r>
              <a:rPr kumimoji="1" lang="ko-KR" altLang="en-US" sz="4800" dirty="0">
                <a:latin typeface="Spoqa Han Sans Neo" panose="020B0500000000000000" pitchFamily="34" charset="-128"/>
                <a:ea typeface="Spoqa Han Sans Neo" panose="020B0500000000000000" pitchFamily="34" charset="-128"/>
                <a:sym typeface="Wingdings" pitchFamily="2" charset="2"/>
              </a:rPr>
              <a:t>을 막는 효과</a:t>
            </a:r>
            <a:r>
              <a:rPr kumimoji="1" lang="en-US" altLang="ko-KR" sz="4800" dirty="0">
                <a:latin typeface="Spoqa Han Sans Neo" panose="020B0500000000000000" pitchFamily="34" charset="-128"/>
                <a:ea typeface="Spoqa Han Sans Neo" panose="020B0500000000000000" pitchFamily="34" charset="-128"/>
                <a:sym typeface="Wingdings" pitchFamily="2" charset="2"/>
              </a:rPr>
              <a:t>!</a:t>
            </a:r>
            <a:endParaRPr kumimoji="1" lang="ko-Kore-KR" altLang="en-US" sz="4800" dirty="0">
              <a:latin typeface="Spoqa Han Sans Neo" panose="020B0500000000000000" pitchFamily="34" charset="-128"/>
              <a:ea typeface="Spoqa Han Sans Neo" panose="020B0500000000000000" pitchFamily="34" charset="-128"/>
            </a:endParaRPr>
          </a:p>
        </p:txBody>
      </p:sp>
      <p:pic>
        <p:nvPicPr>
          <p:cNvPr id="10" name="그림 9">
            <a:extLst>
              <a:ext uri="{FF2B5EF4-FFF2-40B4-BE49-F238E27FC236}">
                <a16:creationId xmlns:a16="http://schemas.microsoft.com/office/drawing/2014/main" id="{BBED4F84-C756-D644-8D0A-67C1E549452A}"/>
              </a:ext>
            </a:extLst>
          </p:cNvPr>
          <p:cNvPicPr>
            <a:picLocks noChangeAspect="1"/>
          </p:cNvPicPr>
          <p:nvPr/>
        </p:nvPicPr>
        <p:blipFill rotWithShape="1">
          <a:blip r:embed="rId5"/>
          <a:srcRect l="55227"/>
          <a:stretch/>
        </p:blipFill>
        <p:spPr>
          <a:xfrm>
            <a:off x="3178149" y="6269030"/>
            <a:ext cx="4206256" cy="5161670"/>
          </a:xfrm>
          <a:prstGeom prst="rect">
            <a:avLst/>
          </a:prstGeom>
        </p:spPr>
      </p:pic>
    </p:spTree>
    <p:extLst>
      <p:ext uri="{BB962C8B-B14F-4D97-AF65-F5344CB8AC3E}">
        <p14:creationId xmlns:p14="http://schemas.microsoft.com/office/powerpoint/2010/main" val="231221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 </a:t>
            </a:r>
            <a:r>
              <a:rPr lang="en-US" altLang="ko-KR" b="1" dirty="0"/>
              <a:t>vs Bagging</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10248960"/>
          </a:xfrm>
          <a:prstGeom prst="rect">
            <a:avLst/>
          </a:prstGeom>
          <a:noFill/>
        </p:spPr>
        <p:txBody>
          <a:bodyPr wrap="square" rtlCol="0">
            <a:spAutoFit/>
          </a:bodyPr>
          <a:lstStyle/>
          <a:p>
            <a:r>
              <a:rPr kumimoji="1" lang="en-US" altLang="ko-KR" sz="4400" dirty="0">
                <a:latin typeface="Spoqa Han Sans Neo" panose="020B0500000000000000" pitchFamily="34" charset="-128"/>
                <a:ea typeface="Spoqa Han Sans Neo" panose="020B0500000000000000" pitchFamily="34" charset="-128"/>
              </a:rPr>
              <a:t>Dropout vs Bagging.</a:t>
            </a:r>
          </a:p>
          <a:p>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en-US" altLang="ko-KR" sz="4400" dirty="0">
                <a:latin typeface="Spoqa Han Sans Neo" panose="020B0500000000000000" pitchFamily="34" charset="-128"/>
                <a:ea typeface="Spoqa Han Sans Neo" panose="020B0500000000000000" pitchFamily="34" charset="-128"/>
              </a:rPr>
              <a:t>Bagging</a:t>
            </a:r>
            <a:r>
              <a:rPr kumimoji="1" lang="ko-KR" altLang="en-US" sz="4400" dirty="0">
                <a:latin typeface="Spoqa Han Sans Neo" panose="020B0500000000000000" pitchFamily="34" charset="-128"/>
                <a:ea typeface="Spoqa Han Sans Neo" panose="020B0500000000000000" pitchFamily="34" charset="-128"/>
              </a:rPr>
              <a:t>은 각 모델이 </a:t>
            </a:r>
            <a:r>
              <a:rPr kumimoji="1" lang="ko-KR" altLang="en-US" sz="4400" dirty="0" err="1">
                <a:latin typeface="Spoqa Han Sans Neo" panose="020B0500000000000000" pitchFamily="34" charset="-128"/>
                <a:ea typeface="Spoqa Han Sans Neo" panose="020B0500000000000000" pitchFamily="34" charset="-128"/>
              </a:rPr>
              <a:t>파라미터를</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rPr>
              <a:t>share</a:t>
            </a:r>
            <a:r>
              <a:rPr kumimoji="1" lang="ko-KR" altLang="en-US" sz="4400" dirty="0">
                <a:latin typeface="Spoqa Han Sans Neo" panose="020B0500000000000000" pitchFamily="34" charset="-128"/>
                <a:ea typeface="Spoqa Han Sans Neo" panose="020B0500000000000000" pitchFamily="34" charset="-128"/>
              </a:rPr>
              <a:t>하지 않는 반면</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모든 모델이 </a:t>
            </a:r>
            <a:r>
              <a:rPr kumimoji="1" lang="ko-KR" altLang="en-US" sz="4400" dirty="0" err="1">
                <a:latin typeface="Spoqa Han Sans Neo" panose="020B0500000000000000" pitchFamily="34" charset="-128"/>
                <a:ea typeface="Spoqa Han Sans Neo" panose="020B0500000000000000" pitchFamily="34" charset="-128"/>
              </a:rPr>
              <a:t>파라미터를</a:t>
            </a:r>
            <a:r>
              <a:rPr kumimoji="1" lang="ko-KR" altLang="en-US" sz="4400" dirty="0">
                <a:latin typeface="Spoqa Han Sans Neo" panose="020B0500000000000000" pitchFamily="34" charset="-128"/>
                <a:ea typeface="Spoqa Han Sans Neo" panose="020B0500000000000000" pitchFamily="34" charset="-128"/>
              </a:rPr>
              <a:t> 공유</a:t>
            </a:r>
            <a:r>
              <a:rPr kumimoji="1" lang="en-US" altLang="ko-KR" sz="4400" dirty="0">
                <a:latin typeface="Spoqa Han Sans Neo" panose="020B0500000000000000" pitchFamily="34" charset="-128"/>
                <a:ea typeface="Spoqa Han Sans Neo" panose="020B0500000000000000" pitchFamily="34" charset="-128"/>
              </a:rPr>
              <a:t>(share)</a:t>
            </a:r>
            <a:r>
              <a:rPr kumimoji="1" lang="ko-KR" altLang="en-US" sz="4400" dirty="0">
                <a:latin typeface="Spoqa Han Sans Neo" panose="020B0500000000000000" pitchFamily="34" charset="-128"/>
                <a:ea typeface="Spoqa Han Sans Neo" panose="020B0500000000000000" pitchFamily="34" charset="-128"/>
              </a:rPr>
              <a:t>한다</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en-US" altLang="ko-KR" sz="4400" dirty="0">
                <a:latin typeface="Spoqa Han Sans Neo" panose="020B0500000000000000" pitchFamily="34" charset="-128"/>
                <a:ea typeface="Spoqa Han Sans Neo" panose="020B0500000000000000" pitchFamily="34" charset="-128"/>
              </a:rPr>
              <a:t>Bagging</a:t>
            </a:r>
            <a:r>
              <a:rPr kumimoji="1" lang="ko-KR" altLang="en-US" sz="4400" dirty="0">
                <a:latin typeface="Spoqa Han Sans Neo" panose="020B0500000000000000" pitchFamily="34" charset="-128"/>
                <a:ea typeface="Spoqa Han Sans Neo" panose="020B0500000000000000" pitchFamily="34" charset="-128"/>
              </a:rPr>
              <a:t>의 경우 각 모델이 학습됨에 따라 하나의 모델로 수렴하지만</a:t>
            </a:r>
            <a:r>
              <a:rPr kumimoji="1" lang="en-US" altLang="ko-KR" sz="4400" dirty="0">
                <a:latin typeface="Spoqa Han Sans Neo" panose="020B0500000000000000" pitchFamily="34" charset="-128"/>
                <a:ea typeface="Spoqa Han Sans Neo" panose="020B0500000000000000" pitchFamily="34" charset="-128"/>
              </a:rPr>
              <a:t>,</a:t>
            </a:r>
            <a:br>
              <a:rPr kumimoji="1" lang="en-US" altLang="ko-KR" sz="4400" dirty="0">
                <a:latin typeface="Spoqa Han Sans Neo" panose="020B0500000000000000" pitchFamily="34" charset="-128"/>
                <a:ea typeface="Spoqa Han Sans Neo" panose="020B0500000000000000" pitchFamily="34" charset="-128"/>
              </a:rPr>
            </a:b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의 경우</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각각의 모델이 수렴하도록 학습되지 않는다</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en-US" altLang="ko-KR" sz="4400" dirty="0">
                <a:latin typeface="Spoqa Han Sans Neo" panose="020B0500000000000000" pitchFamily="34" charset="-128"/>
                <a:ea typeface="Spoqa Han Sans Neo" panose="020B0500000000000000" pitchFamily="34" charset="-128"/>
              </a:rPr>
              <a:t>Bagging</a:t>
            </a:r>
            <a:r>
              <a:rPr kumimoji="1" lang="ko-KR" altLang="en-US" sz="4400" dirty="0">
                <a:latin typeface="Spoqa Han Sans Neo" panose="020B0500000000000000" pitchFamily="34" charset="-128"/>
                <a:ea typeface="Spoqa Han Sans Neo" panose="020B0500000000000000" pitchFamily="34" charset="-128"/>
              </a:rPr>
              <a:t>은 모델 결과 값의 산술 평균을 취할 수 있는 것에 비해</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지수 계수로 증가하는 많은 모델의 평균을 내는 것이기 때문에</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산술 평균으로는 계산이 어려워진다</a:t>
            </a:r>
            <a:r>
              <a:rPr kumimoji="1" lang="en-US" altLang="ko-KR" sz="4400" dirty="0">
                <a:latin typeface="Spoqa Han Sans Neo" panose="020B0500000000000000" pitchFamily="34" charset="-128"/>
                <a:ea typeface="Spoqa Han Sans Neo" panose="020B0500000000000000" pitchFamily="34" charset="-128"/>
              </a:rPr>
              <a:t>.</a:t>
            </a:r>
            <a:br>
              <a:rPr kumimoji="1" lang="en-US" altLang="ko-KR" sz="4400" dirty="0">
                <a:latin typeface="Spoqa Han Sans Neo" panose="020B0500000000000000" pitchFamily="34" charset="-128"/>
                <a:ea typeface="Spoqa Han Sans Neo" panose="020B0500000000000000" pitchFamily="34" charset="-128"/>
              </a:rPr>
            </a:br>
            <a:br>
              <a:rPr kumimoji="1" lang="en-US" altLang="ko-KR" sz="4400" dirty="0">
                <a:latin typeface="Spoqa Han Sans Neo" panose="020B0500000000000000" pitchFamily="34" charset="-128"/>
                <a:ea typeface="Spoqa Han Sans Neo" panose="020B0500000000000000" pitchFamily="34" charset="-128"/>
              </a:rPr>
            </a:b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rPr>
              <a:t>빠른 추론을 위해 </a:t>
            </a: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산술 평균보다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기하 평균</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 (geometric)</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을 추론하여 근사하는 것에 가깝다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886165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의 장점</a:t>
            </a:r>
            <a:endParaRPr lang="en-US" altLang="ko-Kore-K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9571851"/>
              </a:xfrm>
              <a:prstGeom prst="rect">
                <a:avLst/>
              </a:prstGeom>
              <a:noFill/>
            </p:spPr>
            <p:txBody>
              <a:bodyPr wrap="square" rtlCol="0">
                <a:spAutoFit/>
              </a:bodyPr>
              <a:lstStyle/>
              <a:p>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다른 정규화 방법보다 성능이 좋은 것으로 알려져 있다</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ko-KR" altLang="en-US" sz="4400" dirty="0">
                    <a:latin typeface="Spoqa Han Sans Neo" panose="020B0500000000000000" pitchFamily="34" charset="-128"/>
                    <a:ea typeface="Spoqa Han Sans Neo" panose="020B0500000000000000" pitchFamily="34" charset="-128"/>
                  </a:rPr>
                  <a:t>컴퓨팅 계산이 작다</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R" sz="4400" b="1" i="1" smtClean="0">
                        <a:latin typeface="Cambria Math" panose="02040503050406030204" pitchFamily="18" charset="0"/>
                      </a:rPr>
                      <m:t>𝑶</m:t>
                    </m:r>
                    <m:r>
                      <a:rPr kumimoji="1" lang="en-US" altLang="ko-KR" sz="4400" b="1" i="1" smtClean="0">
                        <a:latin typeface="Cambria Math" panose="02040503050406030204" pitchFamily="18" charset="0"/>
                      </a:rPr>
                      <m:t>(</m:t>
                    </m:r>
                    <m:r>
                      <a:rPr kumimoji="1" lang="en-US" altLang="ko-KR" sz="4400" b="1" i="1" smtClean="0">
                        <a:latin typeface="Cambria Math" panose="02040503050406030204" pitchFamily="18" charset="0"/>
                      </a:rPr>
                      <m:t>𝒏</m:t>
                    </m:r>
                    <m:r>
                      <a:rPr kumimoji="1" lang="en-US" altLang="ko-KR" sz="4400" b="1" i="1" smtClean="0">
                        <a:latin typeface="Cambria Math" panose="02040503050406030204" pitchFamily="18" charset="0"/>
                      </a:rPr>
                      <m:t>)</m:t>
                    </m:r>
                  </m:oMath>
                </a14:m>
                <a:r>
                  <a:rPr kumimoji="1" lang="en-US" altLang="ko-KR" sz="4400" dirty="0">
                    <a:latin typeface="Spoqa Han Sans Neo" panose="020B0500000000000000" pitchFamily="34" charset="-128"/>
                    <a:ea typeface="Spoqa Han Sans Neo" panose="020B0500000000000000" pitchFamily="34" charset="-128"/>
                  </a:rPr>
                  <a:t> (n</a:t>
                </a:r>
                <a:r>
                  <a:rPr kumimoji="1" lang="ko-KR" altLang="en-US" sz="4400" dirty="0">
                    <a:latin typeface="Spoqa Han Sans Neo" panose="020B0500000000000000" pitchFamily="34" charset="-128"/>
                    <a:ea typeface="Spoqa Han Sans Neo" panose="020B0500000000000000" pitchFamily="34" charset="-128"/>
                  </a:rPr>
                  <a:t>은 노드의 개수</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r>
                  <a:rPr kumimoji="1" lang="ko-KR" altLang="en-US" sz="4400" dirty="0">
                    <a:latin typeface="Spoqa Han Sans Neo" panose="020B0500000000000000" pitchFamily="34" charset="-128"/>
                    <a:ea typeface="Spoqa Han Sans Neo" panose="020B0500000000000000" pitchFamily="34" charset="-128"/>
                  </a:rPr>
                  <a:t>다른 </a:t>
                </a:r>
                <a:r>
                  <a:rPr kumimoji="1" lang="en-US" altLang="ko-KR" sz="4400" dirty="0" err="1">
                    <a:latin typeface="Spoqa Han Sans Neo" panose="020B0500000000000000" pitchFamily="34" charset="-128"/>
                    <a:ea typeface="Spoqa Han Sans Neo" panose="020B0500000000000000" pitchFamily="34" charset="-128"/>
                  </a:rPr>
                  <a:t>regularizer</a:t>
                </a:r>
                <a:r>
                  <a:rPr kumimoji="1" lang="ko-KR" altLang="en-US" sz="4400" dirty="0">
                    <a:latin typeface="Spoqa Han Sans Neo" panose="020B0500000000000000" pitchFamily="34" charset="-128"/>
                    <a:ea typeface="Spoqa Han Sans Neo" panose="020B0500000000000000" pitchFamily="34" charset="-128"/>
                  </a:rPr>
                  <a:t>에 비해</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모델과 학습과정에서의 종류를 제한하지 않는다</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SGD</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로 학습하는 거의 그대로 학습시키면 된다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4400" dirty="0">
                  <a:latin typeface="Spoqa Han Sans Neo" panose="020B0500000000000000" pitchFamily="34" charset="-128"/>
                  <a:ea typeface="Spoqa Han Sans Neo" panose="020B0500000000000000" pitchFamily="34" charset="-128"/>
                </a:endParaRPr>
              </a:p>
            </p:txBody>
          </p:sp>
        </mc:Choice>
        <mc:Fallback xmlns="">
          <p:sp>
            <p:nvSpPr>
              <p:cNvPr id="2" name="TextBox 1">
                <a:extLst>
                  <a:ext uri="{FF2B5EF4-FFF2-40B4-BE49-F238E27FC236}">
                    <a16:creationId xmlns:a16="http://schemas.microsoft.com/office/drawing/2014/main" id="{E41F5148-ABE4-7C46-9EF1-AA7366F7650E}"/>
                  </a:ext>
                </a:extLst>
              </p:cNvPr>
              <p:cNvSpPr txBox="1">
                <a:spLocks noRot="1" noChangeAspect="1" noMove="1" noResize="1" noEditPoints="1" noAdjustHandles="1" noChangeArrowheads="1" noChangeShapeType="1" noTextEdit="1"/>
              </p:cNvSpPr>
              <p:nvPr/>
            </p:nvSpPr>
            <p:spPr>
              <a:xfrm>
                <a:off x="2484593" y="3508158"/>
                <a:ext cx="17592450" cy="9571851"/>
              </a:xfrm>
              <a:prstGeom prst="rect">
                <a:avLst/>
              </a:prstGeom>
              <a:blipFill>
                <a:blip r:embed="rId4"/>
                <a:stretch>
                  <a:fillRect l="-1443" b="-2119"/>
                </a:stretch>
              </a:blipFill>
            </p:spPr>
            <p:txBody>
              <a:bodyPr/>
              <a:lstStyle/>
              <a:p>
                <a:r>
                  <a:rPr lang="ko-Kore-KR" altLang="en-US">
                    <a:noFill/>
                  </a:rPr>
                  <a:t> </a:t>
                </a:r>
              </a:p>
            </p:txBody>
          </p:sp>
        </mc:Fallback>
      </mc:AlternateContent>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3" name="그림 2">
            <a:extLst>
              <a:ext uri="{FF2B5EF4-FFF2-40B4-BE49-F238E27FC236}">
                <a16:creationId xmlns:a16="http://schemas.microsoft.com/office/drawing/2014/main" id="{1B3B5602-CA92-C547-B8DC-D8E099E95090}"/>
              </a:ext>
            </a:extLst>
          </p:cNvPr>
          <p:cNvPicPr>
            <a:picLocks noChangeAspect="1"/>
          </p:cNvPicPr>
          <p:nvPr/>
        </p:nvPicPr>
        <p:blipFill>
          <a:blip r:embed="rId5"/>
          <a:stretch>
            <a:fillRect/>
          </a:stretch>
        </p:blipFill>
        <p:spPr>
          <a:xfrm>
            <a:off x="7574756" y="5073650"/>
            <a:ext cx="9232900" cy="3568700"/>
          </a:xfrm>
          <a:prstGeom prst="rect">
            <a:avLst/>
          </a:prstGeom>
        </p:spPr>
      </p:pic>
      <p:sp>
        <p:nvSpPr>
          <p:cNvPr id="10" name="직사각형 9">
            <a:extLst>
              <a:ext uri="{FF2B5EF4-FFF2-40B4-BE49-F238E27FC236}">
                <a16:creationId xmlns:a16="http://schemas.microsoft.com/office/drawing/2014/main" id="{9606C59D-FA1D-9E40-A484-94DCFFDEC3CC}"/>
              </a:ext>
            </a:extLst>
          </p:cNvPr>
          <p:cNvSpPr/>
          <p:nvPr/>
        </p:nvSpPr>
        <p:spPr>
          <a:xfrm>
            <a:off x="6096793" y="8642350"/>
            <a:ext cx="12188825" cy="646331"/>
          </a:xfrm>
          <a:prstGeom prst="rect">
            <a:avLst/>
          </a:prstGeom>
        </p:spPr>
        <p:txBody>
          <a:bodyPr>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spTree>
    <p:extLst>
      <p:ext uri="{BB962C8B-B14F-4D97-AF65-F5344CB8AC3E}">
        <p14:creationId xmlns:p14="http://schemas.microsoft.com/office/powerpoint/2010/main" val="314141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 </a:t>
            </a:r>
            <a:r>
              <a:rPr lang="en-US" altLang="ko-KR" b="1" dirty="0"/>
              <a:t>Paper</a:t>
            </a:r>
            <a:r>
              <a:rPr lang="ko-KR" altLang="en-US" b="1" dirty="0"/>
              <a:t>의 결과</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1446550"/>
          </a:xfrm>
          <a:prstGeom prst="rect">
            <a:avLst/>
          </a:prstGeom>
          <a:noFill/>
        </p:spPr>
        <p:txBody>
          <a:bodyPr wrap="square" rtlCol="0">
            <a:spAutoFit/>
          </a:bodyPr>
          <a:lstStyle/>
          <a:p>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대부분의 데이터 및 모델에서 성능을 높이는 것으로 나타났다</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3" name="그림 2">
            <a:extLst>
              <a:ext uri="{FF2B5EF4-FFF2-40B4-BE49-F238E27FC236}">
                <a16:creationId xmlns:a16="http://schemas.microsoft.com/office/drawing/2014/main" id="{967DF1CD-F43E-664E-A9B7-E9057CDE9016}"/>
              </a:ext>
            </a:extLst>
          </p:cNvPr>
          <p:cNvPicPr>
            <a:picLocks noChangeAspect="1"/>
          </p:cNvPicPr>
          <p:nvPr/>
        </p:nvPicPr>
        <p:blipFill>
          <a:blip r:embed="rId4"/>
          <a:stretch>
            <a:fillRect/>
          </a:stretch>
        </p:blipFill>
        <p:spPr>
          <a:xfrm>
            <a:off x="3399800" y="4716077"/>
            <a:ext cx="7826213" cy="8342032"/>
          </a:xfrm>
          <a:prstGeom prst="rect">
            <a:avLst/>
          </a:prstGeom>
        </p:spPr>
      </p:pic>
      <p:pic>
        <p:nvPicPr>
          <p:cNvPr id="5" name="그림 4">
            <a:extLst>
              <a:ext uri="{FF2B5EF4-FFF2-40B4-BE49-F238E27FC236}">
                <a16:creationId xmlns:a16="http://schemas.microsoft.com/office/drawing/2014/main" id="{C8C3DE58-8557-F44A-87A1-4C0B857A97AF}"/>
              </a:ext>
            </a:extLst>
          </p:cNvPr>
          <p:cNvPicPr>
            <a:picLocks noChangeAspect="1"/>
          </p:cNvPicPr>
          <p:nvPr/>
        </p:nvPicPr>
        <p:blipFill>
          <a:blip r:embed="rId5"/>
          <a:stretch>
            <a:fillRect/>
          </a:stretch>
        </p:blipFill>
        <p:spPr>
          <a:xfrm>
            <a:off x="11499844" y="4716077"/>
            <a:ext cx="7815496" cy="4283846"/>
          </a:xfrm>
          <a:prstGeom prst="rect">
            <a:avLst/>
          </a:prstGeom>
        </p:spPr>
      </p:pic>
      <p:pic>
        <p:nvPicPr>
          <p:cNvPr id="10" name="그림 9">
            <a:extLst>
              <a:ext uri="{FF2B5EF4-FFF2-40B4-BE49-F238E27FC236}">
                <a16:creationId xmlns:a16="http://schemas.microsoft.com/office/drawing/2014/main" id="{F5260CC4-D45F-D24D-A7E4-A905F638E72A}"/>
              </a:ext>
            </a:extLst>
          </p:cNvPr>
          <p:cNvPicPr>
            <a:picLocks noChangeAspect="1"/>
          </p:cNvPicPr>
          <p:nvPr/>
        </p:nvPicPr>
        <p:blipFill>
          <a:blip r:embed="rId6"/>
          <a:stretch>
            <a:fillRect/>
          </a:stretch>
        </p:blipFill>
        <p:spPr>
          <a:xfrm>
            <a:off x="11363997" y="8999923"/>
            <a:ext cx="8047618" cy="4716077"/>
          </a:xfrm>
          <a:prstGeom prst="rect">
            <a:avLst/>
          </a:prstGeom>
        </p:spPr>
      </p:pic>
      <p:sp>
        <p:nvSpPr>
          <p:cNvPr id="15" name="직사각형 14">
            <a:extLst>
              <a:ext uri="{FF2B5EF4-FFF2-40B4-BE49-F238E27FC236}">
                <a16:creationId xmlns:a16="http://schemas.microsoft.com/office/drawing/2014/main" id="{E17A5CAF-D305-C443-9ED5-75CC4F9433AA}"/>
              </a:ext>
            </a:extLst>
          </p:cNvPr>
          <p:cNvSpPr/>
          <p:nvPr/>
        </p:nvSpPr>
        <p:spPr>
          <a:xfrm>
            <a:off x="1953491" y="13045139"/>
            <a:ext cx="9546353" cy="665082"/>
          </a:xfrm>
          <a:prstGeom prst="rect">
            <a:avLst/>
          </a:prstGeom>
        </p:spPr>
        <p:txBody>
          <a:bodyPr wrap="square">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spTree>
    <p:extLst>
      <p:ext uri="{BB962C8B-B14F-4D97-AF65-F5344CB8AC3E}">
        <p14:creationId xmlns:p14="http://schemas.microsoft.com/office/powerpoint/2010/main" val="34286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a:t>딥러닝과 오버피팅 문제</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a:t>
            </a:fld>
            <a:endParaRPr kumimoji="1" lang="ko-Kore-KR" altLang="en-US" sz="150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1966069" y="3501487"/>
            <a:ext cx="21401931" cy="34034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4400" b="1">
                <a:latin typeface="Spoqa Han Sans Neo Bold" panose="020B0500000000000000" pitchFamily="34" charset="-128"/>
                <a:ea typeface="Spoqa Han Sans Neo Bold" panose="020B0500000000000000" pitchFamily="34" charset="-128"/>
                <a:sym typeface="SpoqaHanSans-Bold"/>
              </a:rPr>
              <a:t>오버 피팅</a:t>
            </a:r>
            <a:endParaRPr kumimoji="1" lang="en-US" altLang="ko-KR" sz="4400" b="1">
              <a:latin typeface="Spoqa Han Sans Neo Bold" panose="020B0500000000000000" pitchFamily="34" charset="-128"/>
              <a:ea typeface="Spoqa Han Sans Neo Bold" panose="020B0500000000000000" pitchFamily="34" charset="-128"/>
              <a:sym typeface="SpoqaHanSans-Bold"/>
            </a:endParaRP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600" err="1">
                <a:latin typeface="Spoqa Han Sans Neo" panose="020B0500000000000000" pitchFamily="34" charset="-128"/>
                <a:ea typeface="Spoqa Han Sans Neo" panose="020B0500000000000000" pitchFamily="34" charset="-128"/>
                <a:sym typeface="Wingdings" pitchFamily="2" charset="2"/>
              </a:rPr>
              <a:t>딥러닝은</a:t>
            </a:r>
            <a:r>
              <a:rPr kumimoji="1" lang="ko-KR" altLang="en-US" sz="3600">
                <a:latin typeface="Spoqa Han Sans Neo" panose="020B0500000000000000" pitchFamily="34" charset="-128"/>
                <a:ea typeface="Spoqa Han Sans Neo" panose="020B0500000000000000" pitchFamily="34" charset="-128"/>
                <a:sym typeface="Wingdings" pitchFamily="2" charset="2"/>
              </a:rPr>
              <a:t> 기본적으로 </a:t>
            </a:r>
            <a:r>
              <a:rPr kumimoji="1" lang="en-US" altLang="ko-KR" sz="3600">
                <a:latin typeface="Spoqa Han Sans Neo" panose="020B0500000000000000" pitchFamily="34" charset="-128"/>
                <a:ea typeface="Spoqa Han Sans Neo" panose="020B0500000000000000" pitchFamily="34" charset="-128"/>
                <a:sym typeface="Wingdings" pitchFamily="2" charset="2"/>
              </a:rPr>
              <a:t>weight</a:t>
            </a:r>
            <a:r>
              <a:rPr kumimoji="1" lang="ko-KR" altLang="en-US" sz="3600" err="1">
                <a:latin typeface="Spoqa Han Sans Neo" panose="020B0500000000000000" pitchFamily="34" charset="-128"/>
                <a:ea typeface="Spoqa Han Sans Neo" panose="020B0500000000000000" pitchFamily="34" charset="-128"/>
                <a:sym typeface="Wingdings" pitchFamily="2" charset="2"/>
              </a:rPr>
              <a:t>를</a:t>
            </a:r>
            <a:r>
              <a:rPr kumimoji="1" lang="ko-KR" altLang="en-US" sz="3600">
                <a:latin typeface="Spoqa Han Sans Neo" panose="020B0500000000000000" pitchFamily="34" charset="-128"/>
                <a:ea typeface="Spoqa Han Sans Neo" panose="020B0500000000000000" pitchFamily="34" charset="-128"/>
                <a:sym typeface="Wingdings" pitchFamily="2" charset="2"/>
              </a:rPr>
              <a:t> 깊게 쌓기 쉬운 모델이다</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즉 </a:t>
            </a:r>
            <a:r>
              <a:rPr kumimoji="1" lang="en-US" altLang="ko-KR" sz="3600">
                <a:latin typeface="Spoqa Han Sans Neo" panose="020B0500000000000000" pitchFamily="34" charset="-128"/>
                <a:ea typeface="Spoqa Han Sans Neo" panose="020B0500000000000000" pitchFamily="34" charset="-128"/>
                <a:sym typeface="Wingdings" pitchFamily="2" charset="2"/>
              </a:rPr>
              <a:t>complexity </a:t>
            </a:r>
            <a:r>
              <a:rPr kumimoji="1" lang="ko-KR" altLang="en-US" sz="3600">
                <a:latin typeface="Spoqa Han Sans Neo" panose="020B0500000000000000" pitchFamily="34" charset="-128"/>
                <a:ea typeface="Spoqa Han Sans Neo" panose="020B0500000000000000" pitchFamily="34" charset="-128"/>
                <a:sym typeface="Wingdings" pitchFamily="2" charset="2"/>
              </a:rPr>
              <a:t>가 높아져 </a:t>
            </a:r>
            <a:r>
              <a:rPr kumimoji="1" lang="en-US" altLang="ko-KR" sz="3600">
                <a:latin typeface="Spoqa Han Sans Neo" panose="020B0500000000000000" pitchFamily="34" charset="-128"/>
                <a:ea typeface="Spoqa Han Sans Neo" panose="020B0500000000000000" pitchFamily="34" charset="-128"/>
                <a:sym typeface="Wingdings" pitchFamily="2" charset="2"/>
              </a:rPr>
              <a:t>overfitting</a:t>
            </a:r>
            <a:r>
              <a:rPr kumimoji="1" lang="ko-KR" altLang="en-US" sz="3600">
                <a:latin typeface="Spoqa Han Sans Neo" panose="020B0500000000000000" pitchFamily="34" charset="-128"/>
                <a:ea typeface="Spoqa Han Sans Neo" panose="020B0500000000000000" pitchFamily="34" charset="-128"/>
                <a:sym typeface="Wingdings" pitchFamily="2" charset="2"/>
              </a:rPr>
              <a:t>이 생기기 쉽다</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a:p>
            <a:pPr marL="1485787" lvl="2"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모델이 </a:t>
            </a:r>
            <a:r>
              <a:rPr kumimoji="1" lang="en-US" altLang="ko-KR" sz="3600">
                <a:latin typeface="Spoqa Han Sans Neo" panose="020B0500000000000000" pitchFamily="34" charset="-128"/>
                <a:ea typeface="Spoqa Han Sans Neo" panose="020B0500000000000000" pitchFamily="34" charset="-128"/>
                <a:sym typeface="Wingdings" pitchFamily="2" charset="2"/>
              </a:rPr>
              <a:t>train data</a:t>
            </a:r>
            <a:r>
              <a:rPr kumimoji="1" lang="ko-KR" altLang="en-US" sz="3600">
                <a:latin typeface="Spoqa Han Sans Neo" panose="020B0500000000000000" pitchFamily="34" charset="-128"/>
                <a:ea typeface="Spoqa Han Sans Neo" panose="020B0500000000000000" pitchFamily="34" charset="-128"/>
                <a:sym typeface="Wingdings" pitchFamily="2" charset="2"/>
              </a:rPr>
              <a:t>에는 잘 작동하나</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r>
              <a:rPr kumimoji="1" lang="en-US" altLang="ko-KR" sz="3600">
                <a:latin typeface="Spoqa Han Sans Neo" panose="020B0500000000000000" pitchFamily="34" charset="-128"/>
                <a:ea typeface="Spoqa Han Sans Neo" panose="020B0500000000000000" pitchFamily="34" charset="-128"/>
                <a:sym typeface="Wingdings" pitchFamily="2" charset="2"/>
              </a:rPr>
              <a:t>test data</a:t>
            </a:r>
            <a:r>
              <a:rPr kumimoji="1" lang="ko-KR" altLang="en-US" sz="3600">
                <a:latin typeface="Spoqa Han Sans Neo" panose="020B0500000000000000" pitchFamily="34" charset="-128"/>
                <a:ea typeface="Spoqa Han Sans Neo" panose="020B0500000000000000" pitchFamily="34" charset="-128"/>
                <a:sym typeface="Wingdings" pitchFamily="2" charset="2"/>
              </a:rPr>
              <a:t>에는 잘 작동하지 않는다</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a:p>
            <a:pPr marL="1485787" lvl="2"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모델 </a:t>
            </a:r>
            <a:r>
              <a:rPr kumimoji="1" lang="ko-KR" altLang="en-US" sz="3600" err="1">
                <a:latin typeface="Spoqa Han Sans Neo" panose="020B0500000000000000" pitchFamily="34" charset="-128"/>
                <a:ea typeface="Spoqa Han Sans Neo" panose="020B0500000000000000" pitchFamily="34" charset="-128"/>
                <a:sym typeface="Wingdings" pitchFamily="2" charset="2"/>
              </a:rPr>
              <a:t>수용량</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r>
              <a:rPr kumimoji="1" lang="en-US" altLang="ko-KR" sz="3600">
                <a:latin typeface="Spoqa Han Sans Neo" panose="020B0500000000000000" pitchFamily="34" charset="-128"/>
                <a:ea typeface="Spoqa Han Sans Neo" panose="020B0500000000000000" pitchFamily="34" charset="-128"/>
                <a:sym typeface="Wingdings" pitchFamily="2" charset="2"/>
              </a:rPr>
              <a:t>(capacity)</a:t>
            </a:r>
            <a:r>
              <a:rPr kumimoji="1" lang="ko-KR" altLang="en-US" sz="3600">
                <a:latin typeface="Spoqa Han Sans Neo" panose="020B0500000000000000" pitchFamily="34" charset="-128"/>
                <a:ea typeface="Spoqa Han Sans Neo" panose="020B0500000000000000" pitchFamily="34" charset="-128"/>
                <a:sym typeface="Wingdings" pitchFamily="2" charset="2"/>
              </a:rPr>
              <a:t>가 커지면</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모델이 그만큼 데이터를 더 필요로 하게 된다</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endParaRPr kumimoji="1" lang="en-US" altLang="ko-Kore-KR" sz="3600">
              <a:latin typeface="Spoqa Han Sans Neo" panose="020B0500000000000000" pitchFamily="34" charset="-128"/>
              <a:ea typeface="Spoqa Han Sans Neo" panose="020B0500000000000000" pitchFamily="34" charset="-128"/>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pic>
        <p:nvPicPr>
          <p:cNvPr id="40" name="그림 39">
            <a:extLst>
              <a:ext uri="{FF2B5EF4-FFF2-40B4-BE49-F238E27FC236}">
                <a16:creationId xmlns:a16="http://schemas.microsoft.com/office/drawing/2014/main" id="{5EA86A0D-2EB1-384A-9FF4-6D7557A28105}"/>
              </a:ext>
            </a:extLst>
          </p:cNvPr>
          <p:cNvPicPr>
            <a:picLocks noChangeAspect="1"/>
          </p:cNvPicPr>
          <p:nvPr/>
        </p:nvPicPr>
        <p:blipFill rotWithShape="1">
          <a:blip r:embed="rId4"/>
          <a:srcRect t="8283" b="-201"/>
          <a:stretch/>
        </p:blipFill>
        <p:spPr>
          <a:xfrm>
            <a:off x="1966069" y="7592608"/>
            <a:ext cx="11558974" cy="5424878"/>
          </a:xfrm>
          <a:prstGeom prst="rect">
            <a:avLst/>
          </a:prstGeom>
        </p:spPr>
      </p:pic>
      <p:sp>
        <p:nvSpPr>
          <p:cNvPr id="41" name="직사각형 40">
            <a:extLst>
              <a:ext uri="{FF2B5EF4-FFF2-40B4-BE49-F238E27FC236}">
                <a16:creationId xmlns:a16="http://schemas.microsoft.com/office/drawing/2014/main" id="{B53C2470-8293-914E-BFDD-01B90A4BFA48}"/>
              </a:ext>
            </a:extLst>
          </p:cNvPr>
          <p:cNvSpPr/>
          <p:nvPr/>
        </p:nvSpPr>
        <p:spPr>
          <a:xfrm>
            <a:off x="4521168" y="12648154"/>
            <a:ext cx="9003875" cy="369332"/>
          </a:xfrm>
          <a:prstGeom prst="rect">
            <a:avLst/>
          </a:prstGeom>
        </p:spPr>
        <p:txBody>
          <a:bodyPr wrap="none">
            <a:spAutoFit/>
          </a:bodyPr>
          <a:lstStyle/>
          <a:p>
            <a:r>
              <a:rPr lang="en" altLang="ko-Kore-KR">
                <a:solidFill>
                  <a:srgbClr val="222222"/>
                </a:solidFill>
                <a:latin typeface="Arial" panose="020B0604020202020204" pitchFamily="34" charset="0"/>
              </a:rPr>
              <a:t>Goodfellow, Ian, </a:t>
            </a:r>
            <a:r>
              <a:rPr lang="en" altLang="ko-Kore-KR" err="1">
                <a:solidFill>
                  <a:srgbClr val="222222"/>
                </a:solidFill>
                <a:latin typeface="Arial" panose="020B0604020202020204" pitchFamily="34" charset="0"/>
              </a:rPr>
              <a:t>Yoshua</a:t>
            </a:r>
            <a:r>
              <a:rPr lang="en" altLang="ko-Kore-KR">
                <a:solidFill>
                  <a:srgbClr val="222222"/>
                </a:solidFill>
                <a:latin typeface="Arial" panose="020B0604020202020204" pitchFamily="34" charset="0"/>
              </a:rPr>
              <a:t> </a:t>
            </a:r>
            <a:r>
              <a:rPr lang="en" altLang="ko-Kore-KR" err="1">
                <a:solidFill>
                  <a:srgbClr val="222222"/>
                </a:solidFill>
                <a:latin typeface="Arial" panose="020B0604020202020204" pitchFamily="34" charset="0"/>
              </a:rPr>
              <a:t>Bengio</a:t>
            </a:r>
            <a:r>
              <a:rPr lang="en" altLang="ko-Kore-KR">
                <a:solidFill>
                  <a:srgbClr val="222222"/>
                </a:solidFill>
                <a:latin typeface="Arial" panose="020B0604020202020204" pitchFamily="34" charset="0"/>
              </a:rPr>
              <a:t>, and Aaron Courville. </a:t>
            </a:r>
            <a:r>
              <a:rPr lang="en" altLang="ko-Kore-KR" i="1">
                <a:solidFill>
                  <a:srgbClr val="222222"/>
                </a:solidFill>
                <a:latin typeface="Arial" panose="020B0604020202020204" pitchFamily="34" charset="0"/>
              </a:rPr>
              <a:t>Deep learning</a:t>
            </a:r>
            <a:r>
              <a:rPr lang="en" altLang="ko-Kore-KR">
                <a:solidFill>
                  <a:srgbClr val="222222"/>
                </a:solidFill>
                <a:latin typeface="Arial" panose="020B0604020202020204" pitchFamily="34" charset="0"/>
              </a:rPr>
              <a:t>. MIT press, 2016.</a:t>
            </a:r>
            <a:endParaRPr lang="ko-Kore-KR" altLang="en-US"/>
          </a:p>
        </p:txBody>
      </p:sp>
      <p:sp>
        <p:nvSpPr>
          <p:cNvPr id="2" name="직사각형 1">
            <a:extLst>
              <a:ext uri="{FF2B5EF4-FFF2-40B4-BE49-F238E27FC236}">
                <a16:creationId xmlns:a16="http://schemas.microsoft.com/office/drawing/2014/main" id="{315AFC7F-B250-A34A-86BC-7D3E49AD207C}"/>
              </a:ext>
            </a:extLst>
          </p:cNvPr>
          <p:cNvSpPr/>
          <p:nvPr/>
        </p:nvSpPr>
        <p:spPr>
          <a:xfrm>
            <a:off x="14804737" y="7557929"/>
            <a:ext cx="5091401" cy="2446824"/>
          </a:xfrm>
          <a:prstGeom prst="rect">
            <a:avLst/>
          </a:prstGeom>
        </p:spPr>
        <p:txBody>
          <a:bodyPr wrap="square">
            <a:spAutoFit/>
          </a:bodyPr>
          <a:lstStyle/>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리뷰</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 Overfitting</a:t>
            </a:r>
          </a:p>
          <a:p>
            <a:pPr marL="1485787" lvl="2"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낮은 </a:t>
            </a:r>
            <a:r>
              <a:rPr kumimoji="1" lang="en-US" altLang="ko-KR" sz="3600">
                <a:latin typeface="Spoqa Han Sans Neo" panose="020B0500000000000000" pitchFamily="34" charset="-128"/>
                <a:ea typeface="Spoqa Han Sans Neo" panose="020B0500000000000000" pitchFamily="34" charset="-128"/>
                <a:sym typeface="Wingdings" pitchFamily="2" charset="2"/>
              </a:rPr>
              <a:t>Bias</a:t>
            </a:r>
          </a:p>
          <a:p>
            <a:pPr marL="1485787" lvl="2"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높은 </a:t>
            </a:r>
            <a:r>
              <a:rPr kumimoji="1" lang="en-US" altLang="ko-KR" sz="3600">
                <a:latin typeface="Spoqa Han Sans Neo" panose="020B0500000000000000" pitchFamily="34" charset="-128"/>
                <a:ea typeface="Spoqa Han Sans Neo" panose="020B0500000000000000" pitchFamily="34" charset="-128"/>
                <a:sym typeface="Wingdings" pitchFamily="2" charset="2"/>
              </a:rPr>
              <a:t>Variance </a:t>
            </a:r>
          </a:p>
        </p:txBody>
      </p:sp>
      <p:sp>
        <p:nvSpPr>
          <p:cNvPr id="10" name="Shape 223">
            <a:extLst>
              <a:ext uri="{FF2B5EF4-FFF2-40B4-BE49-F238E27FC236}">
                <a16:creationId xmlns:a16="http://schemas.microsoft.com/office/drawing/2014/main" id="{A835F936-5A9A-C640-9099-27CB5312AFE8}"/>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330360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이 </a:t>
            </a:r>
            <a:r>
              <a:rPr lang="en-US" altLang="ko-KR" b="1" dirty="0"/>
              <a:t>feature</a:t>
            </a:r>
            <a:r>
              <a:rPr lang="ko-KR" altLang="en-US" b="1" dirty="0"/>
              <a:t>에 끼치는 영향</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2800767"/>
          </a:xfrm>
          <a:prstGeom prst="rect">
            <a:avLst/>
          </a:prstGeom>
          <a:noFill/>
        </p:spPr>
        <p:txBody>
          <a:bodyPr wrap="square" rtlCol="0">
            <a:spAutoFit/>
          </a:bodyPr>
          <a:lstStyle/>
          <a:p>
            <a:endParaRPr kumimoji="1" lang="en-US" altLang="ko-KR" sz="4400" dirty="0">
              <a:latin typeface="Spoqa Han Sans Neo" panose="020B0500000000000000" pitchFamily="34" charset="-128"/>
              <a:ea typeface="Spoqa Han Sans Neo" panose="020B0500000000000000" pitchFamily="34" charset="-128"/>
            </a:endParaRPr>
          </a:p>
          <a:p>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a:t>
            </a:r>
            <a:r>
              <a:rPr kumimoji="1" lang="ko-KR" altLang="en-US" sz="4400" dirty="0" err="1">
                <a:latin typeface="Spoqa Han Sans Neo" panose="020B0500000000000000" pitchFamily="34" charset="-128"/>
                <a:ea typeface="Spoqa Han Sans Neo" panose="020B0500000000000000" pitchFamily="34" charset="-128"/>
              </a:rPr>
              <a:t>피처들끼리</a:t>
            </a:r>
            <a:r>
              <a:rPr kumimoji="1" lang="ko-KR" altLang="en-US" sz="4400" dirty="0">
                <a:latin typeface="Spoqa Han Sans Neo" panose="020B0500000000000000" pitchFamily="34" charset="-128"/>
                <a:ea typeface="Spoqa Han Sans Neo" panose="020B0500000000000000" pitchFamily="34" charset="-128"/>
              </a:rPr>
              <a:t> 상호 적응</a:t>
            </a:r>
            <a:r>
              <a:rPr kumimoji="1" lang="en-US" altLang="ko-KR" sz="4400" dirty="0">
                <a:latin typeface="Spoqa Han Sans Neo" panose="020B0500000000000000" pitchFamily="34" charset="-128"/>
                <a:ea typeface="Spoqa Han Sans Neo" panose="020B0500000000000000" pitchFamily="34" charset="-128"/>
              </a:rPr>
              <a:t>(co-adaptation)</a:t>
            </a:r>
            <a:r>
              <a:rPr kumimoji="1" lang="ko-KR" altLang="en-US" sz="4400" dirty="0">
                <a:latin typeface="Spoqa Han Sans Neo" panose="020B0500000000000000" pitchFamily="34" charset="-128"/>
                <a:ea typeface="Spoqa Han Sans Neo" panose="020B0500000000000000" pitchFamily="34" charset="-128"/>
              </a:rPr>
              <a:t>을 하는 것을 막아준다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뉴런들은 다른 뉴런이 그 자리에 없더라도 정상 작동하여야 한다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11" name="직사각형 10">
            <a:extLst>
              <a:ext uri="{FF2B5EF4-FFF2-40B4-BE49-F238E27FC236}">
                <a16:creationId xmlns:a16="http://schemas.microsoft.com/office/drawing/2014/main" id="{0B3ECA39-5CF2-F449-BCB9-8F00EBE20150}"/>
              </a:ext>
            </a:extLst>
          </p:cNvPr>
          <p:cNvSpPr/>
          <p:nvPr/>
        </p:nvSpPr>
        <p:spPr>
          <a:xfrm>
            <a:off x="5186405" y="13063889"/>
            <a:ext cx="12188825" cy="646331"/>
          </a:xfrm>
          <a:prstGeom prst="rect">
            <a:avLst/>
          </a:prstGeom>
        </p:spPr>
        <p:txBody>
          <a:bodyPr>
            <a:spAutoFit/>
          </a:bodyPr>
          <a:lstStyle/>
          <a:p>
            <a:r>
              <a:rPr lang="en" altLang="ko-Kore-KR" dirty="0">
                <a:solidFill>
                  <a:srgbClr val="222222"/>
                </a:solidFill>
                <a:latin typeface="Arial" panose="020B0604020202020204" pitchFamily="34" charset="0"/>
              </a:rPr>
              <a:t>Srivastava, Nitish, et al. "Dropout: a simple way to prevent neural networks from overfitting." </a:t>
            </a:r>
            <a:r>
              <a:rPr lang="en" altLang="ko-Kore-KR" i="1" dirty="0">
                <a:solidFill>
                  <a:srgbClr val="222222"/>
                </a:solidFill>
                <a:latin typeface="Arial" panose="020B0604020202020204" pitchFamily="34" charset="0"/>
              </a:rPr>
              <a:t>The journal of machine learning research</a:t>
            </a:r>
            <a:r>
              <a:rPr lang="en" altLang="ko-Kore-KR" dirty="0">
                <a:solidFill>
                  <a:srgbClr val="222222"/>
                </a:solidFill>
                <a:latin typeface="Arial" panose="020B0604020202020204" pitchFamily="34" charset="0"/>
              </a:rPr>
              <a:t> 15.1 (2014): 1929-1958.</a:t>
            </a:r>
            <a:endParaRPr lang="ko-Kore-KR" altLang="en-US" dirty="0"/>
          </a:p>
        </p:txBody>
      </p:sp>
      <p:pic>
        <p:nvPicPr>
          <p:cNvPr id="4" name="그림 3">
            <a:extLst>
              <a:ext uri="{FF2B5EF4-FFF2-40B4-BE49-F238E27FC236}">
                <a16:creationId xmlns:a16="http://schemas.microsoft.com/office/drawing/2014/main" id="{7D79129F-DC80-1945-99B1-F4F8F78E1798}"/>
              </a:ext>
            </a:extLst>
          </p:cNvPr>
          <p:cNvPicPr>
            <a:picLocks noChangeAspect="1"/>
          </p:cNvPicPr>
          <p:nvPr/>
        </p:nvPicPr>
        <p:blipFill>
          <a:blip r:embed="rId4"/>
          <a:stretch>
            <a:fillRect/>
          </a:stretch>
        </p:blipFill>
        <p:spPr>
          <a:xfrm>
            <a:off x="4928125" y="5606019"/>
            <a:ext cx="13095729" cy="7029325"/>
          </a:xfrm>
          <a:prstGeom prst="rect">
            <a:avLst/>
          </a:prstGeom>
        </p:spPr>
      </p:pic>
    </p:spTree>
    <p:extLst>
      <p:ext uri="{BB962C8B-B14F-4D97-AF65-F5344CB8AC3E}">
        <p14:creationId xmlns:p14="http://schemas.microsoft.com/office/powerpoint/2010/main" val="30686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이 </a:t>
            </a:r>
            <a:r>
              <a:rPr lang="en-US" altLang="ko-KR" b="1" dirty="0"/>
              <a:t>sparsity</a:t>
            </a:r>
            <a:r>
              <a:rPr lang="ko-KR" altLang="en-US" b="1" dirty="0"/>
              <a:t>에 끼치는 영향</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2123658"/>
          </a:xfrm>
          <a:prstGeom prst="rect">
            <a:avLst/>
          </a:prstGeom>
          <a:noFill/>
        </p:spPr>
        <p:txBody>
          <a:bodyPr wrap="square" rtlCol="0">
            <a:spAutoFit/>
          </a:bodyPr>
          <a:lstStyle/>
          <a:p>
            <a:endParaRPr kumimoji="1" lang="en-US" altLang="ko-KR" sz="4400" dirty="0">
              <a:latin typeface="Spoqa Han Sans Neo" panose="020B0500000000000000" pitchFamily="34" charset="-128"/>
              <a:ea typeface="Spoqa Han Sans Neo" panose="020B0500000000000000" pitchFamily="34" charset="-128"/>
            </a:endParaRPr>
          </a:p>
          <a:p>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은 결과적으로</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네트워크에 </a:t>
            </a:r>
            <a:r>
              <a:rPr kumimoji="1" lang="en-US" altLang="ko-KR" sz="4400" dirty="0">
                <a:latin typeface="Spoqa Han Sans Neo" panose="020B0500000000000000" pitchFamily="34" charset="-128"/>
                <a:ea typeface="Spoqa Han Sans Neo" panose="020B0500000000000000" pitchFamily="34" charset="-128"/>
              </a:rPr>
              <a:t>sparse</a:t>
            </a:r>
            <a:r>
              <a:rPr kumimoji="1" lang="ko-KR" altLang="en-US" sz="4400" dirty="0">
                <a:latin typeface="Spoqa Han Sans Neo" panose="020B0500000000000000" pitchFamily="34" charset="-128"/>
                <a:ea typeface="Spoqa Han Sans Neo" panose="020B0500000000000000" pitchFamily="34" charset="-128"/>
              </a:rPr>
              <a:t>한</a:t>
            </a:r>
            <a:r>
              <a:rPr kumimoji="1" lang="en-US" altLang="ko-KR" sz="4400" dirty="0">
                <a:latin typeface="Spoqa Han Sans Neo" panose="020B0500000000000000" pitchFamily="34" charset="-128"/>
                <a:ea typeface="Spoqa Han Sans Neo" panose="020B0500000000000000" pitchFamily="34" charset="-128"/>
              </a:rPr>
              <a:t> </a:t>
            </a:r>
            <a:r>
              <a:rPr kumimoji="1" lang="ko-KR" altLang="en-US" sz="4400" dirty="0">
                <a:latin typeface="Spoqa Han Sans Neo" panose="020B0500000000000000" pitchFamily="34" charset="-128"/>
                <a:ea typeface="Spoqa Han Sans Neo" panose="020B0500000000000000" pitchFamily="34" charset="-128"/>
              </a:rPr>
              <a:t>활성화를 시켜준다 </a:t>
            </a:r>
            <a:r>
              <a:rPr kumimoji="1" lang="en-US" altLang="ko-KR" sz="4400" dirty="0">
                <a:latin typeface="Spoqa Han Sans Neo" panose="020B0500000000000000" pitchFamily="34" charset="-128"/>
                <a:ea typeface="Spoqa Han Sans Neo" panose="020B0500000000000000" pitchFamily="34" charset="-128"/>
              </a:rPr>
              <a:t>!</a:t>
            </a: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11" name="직사각형 10">
            <a:extLst>
              <a:ext uri="{FF2B5EF4-FFF2-40B4-BE49-F238E27FC236}">
                <a16:creationId xmlns:a16="http://schemas.microsoft.com/office/drawing/2014/main" id="{0B3ECA39-5CF2-F449-BCB9-8F00EBE20150}"/>
              </a:ext>
            </a:extLst>
          </p:cNvPr>
          <p:cNvSpPr/>
          <p:nvPr/>
        </p:nvSpPr>
        <p:spPr>
          <a:xfrm>
            <a:off x="5186405" y="13063889"/>
            <a:ext cx="12188825" cy="646331"/>
          </a:xfrm>
          <a:prstGeom prst="rect">
            <a:avLst/>
          </a:prstGeom>
        </p:spPr>
        <p:txBody>
          <a:bodyPr>
            <a:spAutoFit/>
          </a:bodyPr>
          <a:lstStyle/>
          <a:p>
            <a:r>
              <a:rPr lang="en" altLang="ko-Kore-KR" dirty="0">
                <a:solidFill>
                  <a:srgbClr val="222222"/>
                </a:solidFill>
                <a:latin typeface="Spoqa Han Sans Neo" panose="020B0500000000000000" pitchFamily="34" charset="-128"/>
                <a:ea typeface="Spoqa Han Sans Neo" panose="020B0500000000000000" pitchFamily="34" charset="-128"/>
              </a:rPr>
              <a:t>Srivastava, Nitish, et al. "Dropout: a simple way to prevent neural networks from overfitting." </a:t>
            </a:r>
            <a:r>
              <a:rPr lang="en" altLang="ko-Kore-KR" i="1" dirty="0">
                <a:solidFill>
                  <a:srgbClr val="222222"/>
                </a:solidFill>
                <a:latin typeface="Spoqa Han Sans Neo Bold" panose="020B0500000000000000" pitchFamily="34" charset="-128"/>
                <a:ea typeface="Spoqa Han Sans Neo Bold" panose="020B0500000000000000" pitchFamily="34" charset="-128"/>
              </a:rPr>
              <a:t>The journal of machine learning research</a:t>
            </a:r>
            <a:r>
              <a:rPr lang="en" altLang="ko-Kore-KR" dirty="0">
                <a:solidFill>
                  <a:srgbClr val="222222"/>
                </a:solidFill>
                <a:latin typeface="Spoqa Han Sans Neo" panose="020B0500000000000000" pitchFamily="34" charset="-128"/>
                <a:ea typeface="Spoqa Han Sans Neo" panose="020B0500000000000000" pitchFamily="34" charset="-128"/>
              </a:rPr>
              <a:t> 15.1 (2014): 1929-1958.</a:t>
            </a:r>
            <a:endParaRPr lang="ko-Kore-KR" altLang="en-US" dirty="0">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9EC3FD6F-7962-4C46-B231-C3A8BBAEF090}"/>
              </a:ext>
            </a:extLst>
          </p:cNvPr>
          <p:cNvPicPr>
            <a:picLocks noChangeAspect="1"/>
          </p:cNvPicPr>
          <p:nvPr/>
        </p:nvPicPr>
        <p:blipFill rotWithShape="1">
          <a:blip r:embed="rId4"/>
          <a:srcRect b="32553"/>
          <a:stretch/>
        </p:blipFill>
        <p:spPr>
          <a:xfrm>
            <a:off x="3118773" y="5953709"/>
            <a:ext cx="16324088" cy="6788287"/>
          </a:xfrm>
          <a:prstGeom prst="rect">
            <a:avLst/>
          </a:prstGeom>
        </p:spPr>
      </p:pic>
    </p:spTree>
    <p:extLst>
      <p:ext uri="{BB962C8B-B14F-4D97-AF65-F5344CB8AC3E}">
        <p14:creationId xmlns:p14="http://schemas.microsoft.com/office/powerpoint/2010/main" val="151324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Dropout</a:t>
            </a:r>
            <a:r>
              <a:rPr lang="ko-KR" altLang="en-US" b="1" dirty="0"/>
              <a:t>과 </a:t>
            </a:r>
            <a:r>
              <a:rPr lang="en-US" altLang="ko-KR" b="1" dirty="0"/>
              <a:t>Dropout rate.</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2" y="3225380"/>
            <a:ext cx="17592450" cy="4154984"/>
          </a:xfrm>
          <a:prstGeom prst="rect">
            <a:avLst/>
          </a:prstGeom>
          <a:noFill/>
        </p:spPr>
        <p:txBody>
          <a:bodyPr wrap="square" rtlCol="0">
            <a:spAutoFit/>
          </a:bodyPr>
          <a:lstStyle/>
          <a:p>
            <a:r>
              <a:rPr kumimoji="1" lang="ko-KR" altLang="en-US" sz="4400" dirty="0">
                <a:latin typeface="Spoqa Han Sans Neo" panose="020B0500000000000000" pitchFamily="34" charset="-128"/>
                <a:ea typeface="Spoqa Han Sans Neo" panose="020B0500000000000000" pitchFamily="34" charset="-128"/>
              </a:rPr>
              <a:t>적절히 실험을 돌리며 최적의 </a:t>
            </a:r>
            <a:r>
              <a:rPr kumimoji="1" lang="en-US" altLang="ko-KR" sz="4400" dirty="0">
                <a:latin typeface="Spoqa Han Sans Neo" panose="020B0500000000000000" pitchFamily="34" charset="-128"/>
                <a:ea typeface="Spoqa Han Sans Neo" panose="020B0500000000000000" pitchFamily="34" charset="-128"/>
              </a:rPr>
              <a:t>Test Error</a:t>
            </a:r>
            <a:r>
              <a:rPr kumimoji="1" lang="ko-KR" altLang="en-US" sz="4400" dirty="0" err="1">
                <a:latin typeface="Spoqa Han Sans Neo" panose="020B0500000000000000" pitchFamily="34" charset="-128"/>
                <a:ea typeface="Spoqa Han Sans Neo" panose="020B0500000000000000" pitchFamily="34" charset="-128"/>
              </a:rPr>
              <a:t>를</a:t>
            </a:r>
            <a:r>
              <a:rPr kumimoji="1" lang="ko-KR" altLang="en-US" sz="4400" dirty="0">
                <a:latin typeface="Spoqa Han Sans Neo" panose="020B0500000000000000" pitchFamily="34" charset="-128"/>
                <a:ea typeface="Spoqa Han Sans Neo" panose="020B0500000000000000" pitchFamily="34" charset="-128"/>
              </a:rPr>
              <a:t> 찾는다</a:t>
            </a:r>
            <a:r>
              <a:rPr kumimoji="1" lang="en-US" altLang="ko-KR" sz="4400" dirty="0">
                <a:latin typeface="Spoqa Han Sans Neo" panose="020B0500000000000000" pitchFamily="34" charset="-128"/>
                <a:ea typeface="Spoqa Han Sans Neo" panose="020B0500000000000000" pitchFamily="34" charset="-128"/>
              </a:rPr>
              <a:t>.</a:t>
            </a:r>
          </a:p>
          <a:p>
            <a:endParaRPr kumimoji="1" lang="en-US" altLang="ko-KR" sz="4400" dirty="0">
              <a:latin typeface="Spoqa Han Sans Neo" panose="020B0500000000000000" pitchFamily="34" charset="-128"/>
              <a:ea typeface="Spoqa Han Sans Neo" panose="020B0500000000000000" pitchFamily="34" charset="-128"/>
            </a:endParaRPr>
          </a:p>
          <a:p>
            <a:r>
              <a:rPr kumimoji="1" lang="en-US" altLang="ko-KR" sz="4400" dirty="0">
                <a:latin typeface="Spoqa Han Sans Neo" panose="020B0500000000000000" pitchFamily="34" charset="-128"/>
                <a:ea typeface="Spoqa Han Sans Neo" panose="020B0500000000000000" pitchFamily="34" charset="-128"/>
              </a:rPr>
              <a:t>p = 0.0</a:t>
            </a:r>
            <a:r>
              <a:rPr kumimoji="1" lang="ko-KR" altLang="en-US" sz="4400" dirty="0">
                <a:latin typeface="Spoqa Han Sans Neo" panose="020B0500000000000000" pitchFamily="34" charset="-128"/>
                <a:ea typeface="Spoqa Han Sans Neo" panose="020B0500000000000000" pitchFamily="34" charset="-128"/>
              </a:rPr>
              <a:t>에 가까울 때</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너무 과한 </a:t>
            </a:r>
            <a:r>
              <a:rPr kumimoji="1" lang="en-US" altLang="ko-KR" sz="4400" dirty="0">
                <a:latin typeface="Spoqa Han Sans Neo" panose="020B0500000000000000" pitchFamily="34" charset="-128"/>
                <a:ea typeface="Spoqa Han Sans Neo" panose="020B0500000000000000" pitchFamily="34" charset="-128"/>
              </a:rPr>
              <a:t>dropout</a:t>
            </a:r>
          </a:p>
          <a:p>
            <a:r>
              <a:rPr kumimoji="1" lang="en-US" altLang="ko-KR" sz="4400" dirty="0">
                <a:latin typeface="Spoqa Han Sans Neo" panose="020B0500000000000000" pitchFamily="34" charset="-128"/>
                <a:ea typeface="Spoqa Han Sans Neo" panose="020B0500000000000000" pitchFamily="34" charset="-128"/>
              </a:rPr>
              <a:t>p = 1.0</a:t>
            </a:r>
            <a:r>
              <a:rPr kumimoji="1" lang="ko-KR" altLang="en-US" sz="4400" dirty="0">
                <a:latin typeface="Spoqa Han Sans Neo" panose="020B0500000000000000" pitchFamily="34" charset="-128"/>
                <a:ea typeface="Spoqa Han Sans Neo" panose="020B0500000000000000" pitchFamily="34" charset="-128"/>
              </a:rPr>
              <a:t>에 가까울 때</a:t>
            </a:r>
            <a:r>
              <a:rPr kumimoji="1" lang="en-US" altLang="ko-KR" sz="4400" dirty="0">
                <a:latin typeface="Spoqa Han Sans Neo" panose="020B0500000000000000" pitchFamily="34" charset="-128"/>
                <a:ea typeface="Spoqa Han Sans Neo" panose="020B0500000000000000" pitchFamily="34" charset="-128"/>
              </a:rPr>
              <a:t>:</a:t>
            </a:r>
            <a:r>
              <a:rPr kumimoji="1" lang="ko-KR" altLang="en-US" sz="4400" dirty="0">
                <a:latin typeface="Spoqa Han Sans Neo" panose="020B0500000000000000" pitchFamily="34" charset="-128"/>
                <a:ea typeface="Spoqa Han Sans Neo" panose="020B0500000000000000" pitchFamily="34" charset="-128"/>
              </a:rPr>
              <a:t> </a:t>
            </a:r>
            <a:r>
              <a:rPr kumimoji="1" lang="en-US" altLang="ko-KR" sz="4400" dirty="0">
                <a:latin typeface="Spoqa Han Sans Neo" panose="020B0500000000000000" pitchFamily="34" charset="-128"/>
                <a:ea typeface="Spoqa Han Sans Neo" panose="020B0500000000000000" pitchFamily="34" charset="-128"/>
              </a:rPr>
              <a:t>no dropout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 Overfit !</a:t>
            </a:r>
          </a:p>
          <a:p>
            <a:endParaRPr kumimoji="1" lang="en-US" altLang="ko-KR" sz="4400" dirty="0">
              <a:latin typeface="Spoqa Han Sans Neo" panose="020B0500000000000000" pitchFamily="34" charset="-128"/>
              <a:ea typeface="Spoqa Han Sans Neo" panose="020B0500000000000000" pitchFamily="34" charset="-128"/>
            </a:endParaRPr>
          </a:p>
          <a:p>
            <a:pPr marL="914400" indent="-914400">
              <a:buAutoNum type="arabicPeriod"/>
            </a:pP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11" name="직사각형 10">
            <a:extLst>
              <a:ext uri="{FF2B5EF4-FFF2-40B4-BE49-F238E27FC236}">
                <a16:creationId xmlns:a16="http://schemas.microsoft.com/office/drawing/2014/main" id="{0B3ECA39-5CF2-F449-BCB9-8F00EBE20150}"/>
              </a:ext>
            </a:extLst>
          </p:cNvPr>
          <p:cNvSpPr/>
          <p:nvPr/>
        </p:nvSpPr>
        <p:spPr>
          <a:xfrm>
            <a:off x="5186405" y="13063889"/>
            <a:ext cx="12188825" cy="646331"/>
          </a:xfrm>
          <a:prstGeom prst="rect">
            <a:avLst/>
          </a:prstGeom>
        </p:spPr>
        <p:txBody>
          <a:bodyPr>
            <a:spAutoFit/>
          </a:bodyPr>
          <a:lstStyle/>
          <a:p>
            <a:r>
              <a:rPr lang="en" altLang="ko-Kore-KR" dirty="0">
                <a:solidFill>
                  <a:srgbClr val="222222"/>
                </a:solidFill>
                <a:latin typeface="Spoqa Han Sans Neo" panose="020B0500000000000000" pitchFamily="34" charset="-128"/>
                <a:ea typeface="Spoqa Han Sans Neo" panose="020B0500000000000000" pitchFamily="34" charset="-128"/>
              </a:rPr>
              <a:t>Srivastava, Nitish, et al. "Dropout: a simple way to prevent neural networks from overfitting." </a:t>
            </a:r>
            <a:r>
              <a:rPr lang="en" altLang="ko-Kore-KR" i="1" dirty="0">
                <a:solidFill>
                  <a:srgbClr val="222222"/>
                </a:solidFill>
                <a:latin typeface="Spoqa Han Sans Neo Bold" panose="020B0500000000000000" pitchFamily="34" charset="-128"/>
                <a:ea typeface="Spoqa Han Sans Neo Bold" panose="020B0500000000000000" pitchFamily="34" charset="-128"/>
              </a:rPr>
              <a:t>The journal of machine learning research</a:t>
            </a:r>
            <a:r>
              <a:rPr lang="en" altLang="ko-Kore-KR" dirty="0">
                <a:solidFill>
                  <a:srgbClr val="222222"/>
                </a:solidFill>
                <a:latin typeface="Spoqa Han Sans Neo" panose="020B0500000000000000" pitchFamily="34" charset="-128"/>
                <a:ea typeface="Spoqa Han Sans Neo" panose="020B0500000000000000" pitchFamily="34" charset="-128"/>
              </a:rPr>
              <a:t> 15.1 (2014): 1929-1958.</a:t>
            </a:r>
            <a:endParaRPr lang="ko-Kore-KR" altLang="en-US" dirty="0">
              <a:latin typeface="Spoqa Han Sans Neo" panose="020B0500000000000000" pitchFamily="34" charset="-128"/>
              <a:ea typeface="Spoqa Han Sans Neo" panose="020B0500000000000000" pitchFamily="34" charset="-128"/>
            </a:endParaRPr>
          </a:p>
        </p:txBody>
      </p:sp>
      <p:pic>
        <p:nvPicPr>
          <p:cNvPr id="4" name="그림 3">
            <a:extLst>
              <a:ext uri="{FF2B5EF4-FFF2-40B4-BE49-F238E27FC236}">
                <a16:creationId xmlns:a16="http://schemas.microsoft.com/office/drawing/2014/main" id="{62315EC3-398B-4446-9C62-740AC7267E11}"/>
              </a:ext>
            </a:extLst>
          </p:cNvPr>
          <p:cNvPicPr>
            <a:picLocks noChangeAspect="1"/>
          </p:cNvPicPr>
          <p:nvPr/>
        </p:nvPicPr>
        <p:blipFill>
          <a:blip r:embed="rId4"/>
          <a:stretch>
            <a:fillRect/>
          </a:stretch>
        </p:blipFill>
        <p:spPr>
          <a:xfrm>
            <a:off x="3425806" y="6199730"/>
            <a:ext cx="13949424" cy="6006002"/>
          </a:xfrm>
          <a:prstGeom prst="rect">
            <a:avLst/>
          </a:prstGeom>
        </p:spPr>
      </p:pic>
    </p:spTree>
    <p:extLst>
      <p:ext uri="{BB962C8B-B14F-4D97-AF65-F5344CB8AC3E}">
        <p14:creationId xmlns:p14="http://schemas.microsoft.com/office/powerpoint/2010/main" val="150680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DropConnect</a:t>
            </a:r>
            <a:endParaRPr lang="en-US" altLang="ko-Kore-KR" b="1" dirty="0"/>
          </a:p>
        </p:txBody>
      </p:sp>
      <p:sp>
        <p:nvSpPr>
          <p:cNvPr id="2" name="TextBox 1">
            <a:extLst>
              <a:ext uri="{FF2B5EF4-FFF2-40B4-BE49-F238E27FC236}">
                <a16:creationId xmlns:a16="http://schemas.microsoft.com/office/drawing/2014/main" id="{E41F5148-ABE4-7C46-9EF1-AA7366F7650E}"/>
              </a:ext>
            </a:extLst>
          </p:cNvPr>
          <p:cNvSpPr txBox="1"/>
          <p:nvPr/>
        </p:nvSpPr>
        <p:spPr>
          <a:xfrm>
            <a:off x="2484592" y="3225380"/>
            <a:ext cx="17592450" cy="1200329"/>
          </a:xfrm>
          <a:prstGeom prst="rect">
            <a:avLst/>
          </a:prstGeom>
          <a:noFill/>
        </p:spPr>
        <p:txBody>
          <a:bodyPr wrap="square" rtlCol="0">
            <a:spAutoFit/>
          </a:bodyPr>
          <a:lstStyle/>
          <a:p>
            <a:r>
              <a:rPr kumimoji="1" lang="en-US" altLang="ko-KR" sz="4000" dirty="0" err="1">
                <a:latin typeface="Spoqa Han Sans Neo" panose="020B0500000000000000" pitchFamily="34" charset="-128"/>
                <a:ea typeface="Spoqa Han Sans Neo" panose="020B0500000000000000" pitchFamily="34" charset="-128"/>
              </a:rPr>
              <a:t>DropConnect</a:t>
            </a:r>
            <a:r>
              <a:rPr kumimoji="1" lang="en-US" altLang="ko-KR" sz="4000" dirty="0">
                <a:latin typeface="Spoqa Han Sans Neo" panose="020B0500000000000000" pitchFamily="34" charset="-128"/>
                <a:ea typeface="Spoqa Han Sans Neo" panose="020B0500000000000000" pitchFamily="34" charset="-128"/>
              </a:rPr>
              <a:t>  </a:t>
            </a:r>
            <a:r>
              <a:rPr kumimoji="1" lang="ko-KR" altLang="en-US" sz="4000" dirty="0">
                <a:latin typeface="Spoqa Han Sans Neo" panose="020B0500000000000000" pitchFamily="34" charset="-128"/>
                <a:ea typeface="Spoqa Han Sans Neo" panose="020B0500000000000000" pitchFamily="34" charset="-128"/>
              </a:rPr>
              <a:t>가 종종 </a:t>
            </a:r>
            <a:r>
              <a:rPr kumimoji="1" lang="en-US" altLang="ko-KR" sz="4000" dirty="0" err="1">
                <a:latin typeface="Spoqa Han Sans Neo" panose="020B0500000000000000" pitchFamily="34" charset="-128"/>
                <a:ea typeface="Spoqa Han Sans Neo" panose="020B0500000000000000" pitchFamily="34" charset="-128"/>
              </a:rPr>
              <a:t>DropOut</a:t>
            </a:r>
            <a:r>
              <a:rPr kumimoji="1" lang="ko-KR" altLang="en-US" sz="4000" dirty="0">
                <a:latin typeface="Spoqa Han Sans Neo" panose="020B0500000000000000" pitchFamily="34" charset="-128"/>
                <a:ea typeface="Spoqa Han Sans Neo" panose="020B0500000000000000" pitchFamily="34" charset="-128"/>
              </a:rPr>
              <a:t>보다 나은 경우가 있다 </a:t>
            </a:r>
            <a:r>
              <a:rPr kumimoji="1" lang="en-US" altLang="ko-KR" sz="4000" dirty="0">
                <a:latin typeface="Spoqa Han Sans Neo" panose="020B0500000000000000" pitchFamily="34" charset="-128"/>
                <a:ea typeface="Spoqa Han Sans Neo" panose="020B0500000000000000" pitchFamily="34" charset="-128"/>
              </a:rPr>
              <a:t>!</a:t>
            </a:r>
          </a:p>
          <a:p>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그러나 항상 결과를 보장하지 않고</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 느리고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(~O(W)),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상대적으로 튜닝하기 더 어렵다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6" name="직사각형 5">
            <a:extLst>
              <a:ext uri="{FF2B5EF4-FFF2-40B4-BE49-F238E27FC236}">
                <a16:creationId xmlns:a16="http://schemas.microsoft.com/office/drawing/2014/main" id="{6C29236E-42E9-F848-A52C-6E07FB77F5C0}"/>
              </a:ext>
            </a:extLst>
          </p:cNvPr>
          <p:cNvSpPr/>
          <p:nvPr/>
        </p:nvSpPr>
        <p:spPr>
          <a:xfrm>
            <a:off x="4516582" y="12884253"/>
            <a:ext cx="12188825" cy="646331"/>
          </a:xfrm>
          <a:prstGeom prst="rect">
            <a:avLst/>
          </a:prstGeom>
        </p:spPr>
        <p:txBody>
          <a:bodyPr>
            <a:spAutoFit/>
          </a:bodyPr>
          <a:lstStyle/>
          <a:p>
            <a:r>
              <a:rPr lang="en" altLang="ko-Kore-KR" dirty="0">
                <a:solidFill>
                  <a:srgbClr val="222222"/>
                </a:solidFill>
                <a:latin typeface="Spoqa Han Sans Neo" panose="020B0500000000000000" pitchFamily="34" charset="-128"/>
                <a:ea typeface="Spoqa Han Sans Neo" panose="020B0500000000000000" pitchFamily="34" charset="-128"/>
              </a:rPr>
              <a:t>Wan, Li, et al. "Regularization of neural networks using </a:t>
            </a:r>
            <a:r>
              <a:rPr lang="en" altLang="ko-Kore-KR" dirty="0" err="1">
                <a:solidFill>
                  <a:srgbClr val="222222"/>
                </a:solidFill>
                <a:latin typeface="Spoqa Han Sans Neo" panose="020B0500000000000000" pitchFamily="34" charset="-128"/>
                <a:ea typeface="Spoqa Han Sans Neo" panose="020B0500000000000000" pitchFamily="34" charset="-128"/>
              </a:rPr>
              <a:t>dropconnect</a:t>
            </a:r>
            <a:r>
              <a:rPr lang="en" altLang="ko-Kore-KR" dirty="0">
                <a:solidFill>
                  <a:srgbClr val="222222"/>
                </a:solidFill>
                <a:latin typeface="Spoqa Han Sans Neo" panose="020B0500000000000000" pitchFamily="34" charset="-128"/>
                <a:ea typeface="Spoqa Han Sans Neo" panose="020B0500000000000000" pitchFamily="34" charset="-128"/>
              </a:rPr>
              <a:t>." </a:t>
            </a:r>
            <a:r>
              <a:rPr lang="en" altLang="ko-Kore-KR" i="1" dirty="0">
                <a:solidFill>
                  <a:srgbClr val="222222"/>
                </a:solidFill>
                <a:latin typeface="Spoqa Han Sans Neo Bold" panose="020B0500000000000000" pitchFamily="34" charset="-128"/>
                <a:ea typeface="Spoqa Han Sans Neo Bold" panose="020B0500000000000000" pitchFamily="34" charset="-128"/>
              </a:rPr>
              <a:t>International conference on machine learning</a:t>
            </a:r>
            <a:r>
              <a:rPr lang="en" altLang="ko-Kore-KR" dirty="0">
                <a:solidFill>
                  <a:srgbClr val="222222"/>
                </a:solidFill>
                <a:latin typeface="Spoqa Han Sans Neo" panose="020B0500000000000000" pitchFamily="34" charset="-128"/>
                <a:ea typeface="Spoqa Han Sans Neo" panose="020B0500000000000000" pitchFamily="34" charset="-128"/>
              </a:rPr>
              <a:t>. PMLR, 2013.</a:t>
            </a:r>
            <a:endParaRPr lang="ko-Kore-KR" altLang="en-US" dirty="0">
              <a:latin typeface="Spoqa Han Sans Neo" panose="020B0500000000000000" pitchFamily="34" charset="-128"/>
              <a:ea typeface="Spoqa Han Sans Neo" panose="020B0500000000000000" pitchFamily="34" charset="-128"/>
            </a:endParaRPr>
          </a:p>
        </p:txBody>
      </p:sp>
      <p:pic>
        <p:nvPicPr>
          <p:cNvPr id="8" name="그림 7">
            <a:extLst>
              <a:ext uri="{FF2B5EF4-FFF2-40B4-BE49-F238E27FC236}">
                <a16:creationId xmlns:a16="http://schemas.microsoft.com/office/drawing/2014/main" id="{3E43D0F3-8963-424E-B328-942CCFC0A7AA}"/>
              </a:ext>
            </a:extLst>
          </p:cNvPr>
          <p:cNvPicPr>
            <a:picLocks noChangeAspect="1"/>
          </p:cNvPicPr>
          <p:nvPr/>
        </p:nvPicPr>
        <p:blipFill>
          <a:blip r:embed="rId4"/>
          <a:stretch>
            <a:fillRect/>
          </a:stretch>
        </p:blipFill>
        <p:spPr>
          <a:xfrm>
            <a:off x="3226464" y="8529686"/>
            <a:ext cx="5820625" cy="4264962"/>
          </a:xfrm>
          <a:prstGeom prst="rect">
            <a:avLst/>
          </a:prstGeom>
        </p:spPr>
      </p:pic>
      <p:pic>
        <p:nvPicPr>
          <p:cNvPr id="17" name="그림 16">
            <a:extLst>
              <a:ext uri="{FF2B5EF4-FFF2-40B4-BE49-F238E27FC236}">
                <a16:creationId xmlns:a16="http://schemas.microsoft.com/office/drawing/2014/main" id="{CA138328-F45F-E744-8B8A-470CCD689BC8}"/>
              </a:ext>
            </a:extLst>
          </p:cNvPr>
          <p:cNvPicPr>
            <a:picLocks noChangeAspect="1"/>
          </p:cNvPicPr>
          <p:nvPr/>
        </p:nvPicPr>
        <p:blipFill>
          <a:blip r:embed="rId5"/>
          <a:stretch>
            <a:fillRect/>
          </a:stretch>
        </p:blipFill>
        <p:spPr>
          <a:xfrm>
            <a:off x="3770994" y="4754541"/>
            <a:ext cx="10974549" cy="3905358"/>
          </a:xfrm>
          <a:prstGeom prst="rect">
            <a:avLst/>
          </a:prstGeom>
        </p:spPr>
      </p:pic>
      <p:pic>
        <p:nvPicPr>
          <p:cNvPr id="19" name="그림 18">
            <a:extLst>
              <a:ext uri="{FF2B5EF4-FFF2-40B4-BE49-F238E27FC236}">
                <a16:creationId xmlns:a16="http://schemas.microsoft.com/office/drawing/2014/main" id="{B464F502-1ED4-A64F-8E15-A512ADBB1392}"/>
              </a:ext>
            </a:extLst>
          </p:cNvPr>
          <p:cNvPicPr>
            <a:picLocks noChangeAspect="1"/>
          </p:cNvPicPr>
          <p:nvPr/>
        </p:nvPicPr>
        <p:blipFill rotWithShape="1">
          <a:blip r:embed="rId6"/>
          <a:srcRect t="7170"/>
          <a:stretch/>
        </p:blipFill>
        <p:spPr>
          <a:xfrm>
            <a:off x="9773927" y="9014308"/>
            <a:ext cx="8809847" cy="3439408"/>
          </a:xfrm>
          <a:prstGeom prst="rect">
            <a:avLst/>
          </a:prstGeom>
        </p:spPr>
      </p:pic>
      <p:pic>
        <p:nvPicPr>
          <p:cNvPr id="11" name="Picture 2">
            <a:extLst>
              <a:ext uri="{FF2B5EF4-FFF2-40B4-BE49-F238E27FC236}">
                <a16:creationId xmlns:a16="http://schemas.microsoft.com/office/drawing/2014/main" id="{972771F8-639B-234B-94C4-443D7A375C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90073" y="4793030"/>
            <a:ext cx="6617031" cy="388291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75A646D-B3EE-DD48-A82C-B232D17BCA54}"/>
              </a:ext>
            </a:extLst>
          </p:cNvPr>
          <p:cNvSpPr/>
          <p:nvPr/>
        </p:nvSpPr>
        <p:spPr>
          <a:xfrm>
            <a:off x="12191206" y="8644149"/>
            <a:ext cx="11202106" cy="369332"/>
          </a:xfrm>
          <a:prstGeom prst="rect">
            <a:avLst/>
          </a:prstGeom>
        </p:spPr>
        <p:txBody>
          <a:bodyPr wrap="none">
            <a:spAutoFit/>
          </a:bodyPr>
          <a:lstStyle/>
          <a:p>
            <a:r>
              <a:rPr lang="en" altLang="ko-Kore-KR" dirty="0" err="1">
                <a:solidFill>
                  <a:srgbClr val="3C4043"/>
                </a:solidFill>
                <a:latin typeface="Roboto" panose="02000000000000000000" pitchFamily="2" charset="0"/>
              </a:rPr>
              <a:t>Senen</a:t>
            </a:r>
            <a:r>
              <a:rPr lang="en" altLang="ko-Kore-KR" dirty="0">
                <a:solidFill>
                  <a:srgbClr val="3C4043"/>
                </a:solidFill>
                <a:latin typeface="Roboto" panose="02000000000000000000" pitchFamily="2" charset="0"/>
              </a:rPr>
              <a:t>-Cerda, et al. "Asymptotic convergence rate of Dropout on shallow linear neural networks.", </a:t>
            </a:r>
            <a:r>
              <a:rPr lang="en" altLang="ko-Kore-KR" dirty="0" err="1">
                <a:solidFill>
                  <a:srgbClr val="3C4043"/>
                </a:solidFill>
                <a:latin typeface="Roboto" panose="02000000000000000000" pitchFamily="2" charset="0"/>
              </a:rPr>
              <a:t>arxiv</a:t>
            </a:r>
            <a:r>
              <a:rPr lang="en" altLang="ko-Kore-KR" dirty="0">
                <a:solidFill>
                  <a:srgbClr val="3C4043"/>
                </a:solidFill>
                <a:latin typeface="Roboto" panose="02000000000000000000" pitchFamily="2" charset="0"/>
              </a:rPr>
              <a:t>, 2020</a:t>
            </a:r>
            <a:endParaRPr lang="ko-Kore-KR" altLang="en-US" dirty="0"/>
          </a:p>
        </p:txBody>
      </p:sp>
    </p:spTree>
    <p:extLst>
      <p:ext uri="{BB962C8B-B14F-4D97-AF65-F5344CB8AC3E}">
        <p14:creationId xmlns:p14="http://schemas.microsoft.com/office/powerpoint/2010/main" val="391387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DropOut</a:t>
            </a:r>
            <a:r>
              <a:rPr lang="en-US" altLang="ko-Kore-KR" b="1" dirty="0"/>
              <a:t>, </a:t>
            </a:r>
            <a:r>
              <a:rPr lang="en-US" altLang="ko-Kore-KR" b="1" dirty="0" err="1"/>
              <a:t>DropConnect</a:t>
            </a:r>
            <a:r>
              <a:rPr lang="ko-KR" altLang="en-US" b="1" dirty="0"/>
              <a:t> 등에 대한 다양한 연구들</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3074" name="Picture 2" descr="Figure 1: A visualization of Bernoulli and Gaussian dropconnect and dropout on a simple neural network.">
            <a:extLst>
              <a:ext uri="{FF2B5EF4-FFF2-40B4-BE49-F238E27FC236}">
                <a16:creationId xmlns:a16="http://schemas.microsoft.com/office/drawing/2014/main" id="{5E4B0E11-C7A2-D642-BA6A-AAD052D3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475" y="3855367"/>
            <a:ext cx="18372138" cy="406532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F1DBBD5F-CC38-E143-8DC1-0208E9C4350A}"/>
              </a:ext>
            </a:extLst>
          </p:cNvPr>
          <p:cNvSpPr/>
          <p:nvPr/>
        </p:nvSpPr>
        <p:spPr>
          <a:xfrm>
            <a:off x="5155287" y="8057623"/>
            <a:ext cx="12188825" cy="707886"/>
          </a:xfrm>
          <a:prstGeom prst="rect">
            <a:avLst/>
          </a:prstGeom>
        </p:spPr>
        <p:txBody>
          <a:bodyPr>
            <a:spAutoFit/>
          </a:bodyPr>
          <a:lstStyle/>
          <a:p>
            <a:r>
              <a:rPr lang="en" altLang="ko-Kore-KR" sz="2000" dirty="0">
                <a:solidFill>
                  <a:srgbClr val="222222"/>
                </a:solidFill>
                <a:latin typeface="Arial" panose="020B0604020202020204" pitchFamily="34" charset="0"/>
              </a:rPr>
              <a:t>McClure, Patrick, and Nikolaus </a:t>
            </a:r>
            <a:r>
              <a:rPr lang="en" altLang="ko-Kore-KR" sz="2000" dirty="0" err="1">
                <a:solidFill>
                  <a:srgbClr val="222222"/>
                </a:solidFill>
                <a:latin typeface="Arial" panose="020B0604020202020204" pitchFamily="34" charset="0"/>
              </a:rPr>
              <a:t>Kriegeskorte</a:t>
            </a:r>
            <a:r>
              <a:rPr lang="en" altLang="ko-Kore-KR" sz="2000" dirty="0">
                <a:solidFill>
                  <a:srgbClr val="222222"/>
                </a:solidFill>
                <a:latin typeface="Arial" panose="020B0604020202020204" pitchFamily="34" charset="0"/>
              </a:rPr>
              <a:t>. "Representation of uncertainty in deep neural networks through sampling." </a:t>
            </a:r>
            <a:r>
              <a:rPr lang="en" altLang="ko-Kore-KR" sz="2000" i="1" dirty="0" err="1">
                <a:solidFill>
                  <a:srgbClr val="222222"/>
                </a:solidFill>
                <a:latin typeface="Arial" panose="020B0604020202020204" pitchFamily="34" charset="0"/>
              </a:rPr>
              <a:t>arXiv</a:t>
            </a:r>
            <a:r>
              <a:rPr lang="en" altLang="ko-Kore-KR" sz="2000" i="1" dirty="0">
                <a:solidFill>
                  <a:srgbClr val="222222"/>
                </a:solidFill>
                <a:latin typeface="Arial" panose="020B0604020202020204" pitchFamily="34" charset="0"/>
              </a:rPr>
              <a:t> preprint arXiv:1611.01639</a:t>
            </a:r>
            <a:r>
              <a:rPr lang="en" altLang="ko-Kore-KR" sz="2000" dirty="0">
                <a:solidFill>
                  <a:srgbClr val="222222"/>
                </a:solidFill>
                <a:latin typeface="Arial" panose="020B0604020202020204" pitchFamily="34" charset="0"/>
              </a:rPr>
              <a:t> (2016).</a:t>
            </a:r>
            <a:endParaRPr lang="ko-Kore-KR" altLang="en-US" sz="2000" dirty="0"/>
          </a:p>
        </p:txBody>
      </p:sp>
      <p:sp>
        <p:nvSpPr>
          <p:cNvPr id="15" name="TextBox 14">
            <a:extLst>
              <a:ext uri="{FF2B5EF4-FFF2-40B4-BE49-F238E27FC236}">
                <a16:creationId xmlns:a16="http://schemas.microsoft.com/office/drawing/2014/main" id="{9B893067-9FE4-F445-8B44-DBA5A5934886}"/>
              </a:ext>
            </a:extLst>
          </p:cNvPr>
          <p:cNvSpPr txBox="1"/>
          <p:nvPr/>
        </p:nvSpPr>
        <p:spPr>
          <a:xfrm>
            <a:off x="2453475" y="9454931"/>
            <a:ext cx="17592450" cy="2800767"/>
          </a:xfrm>
          <a:prstGeom prst="rect">
            <a:avLst/>
          </a:prstGeom>
          <a:noFill/>
        </p:spPr>
        <p:txBody>
          <a:bodyPr wrap="square" rtlCol="0">
            <a:spAutoFit/>
          </a:bodyPr>
          <a:lstStyle/>
          <a:p>
            <a:r>
              <a:rPr kumimoji="1" lang="en-US" altLang="ko-KR" sz="4400" dirty="0">
                <a:latin typeface="Spoqa Han Sans Neo" panose="020B0500000000000000" pitchFamily="34" charset="-128"/>
                <a:ea typeface="Spoqa Han Sans Neo" panose="020B0500000000000000" pitchFamily="34" charset="-128"/>
              </a:rPr>
              <a:t>Dropout</a:t>
            </a:r>
            <a:r>
              <a:rPr kumimoji="1" lang="ko-KR" altLang="en-US" sz="4400" dirty="0">
                <a:latin typeface="Spoqa Han Sans Neo" panose="020B0500000000000000" pitchFamily="34" charset="-128"/>
                <a:ea typeface="Spoqa Han Sans Neo" panose="020B0500000000000000" pitchFamily="34" charset="-128"/>
              </a:rPr>
              <a:t> 등을 여러가지 노이즈를 넣는 식으로 확장 가능</a:t>
            </a:r>
            <a:r>
              <a:rPr kumimoji="1" lang="en-US" altLang="ko-KR" sz="4400" dirty="0">
                <a:latin typeface="Spoqa Han Sans Neo" panose="020B0500000000000000" pitchFamily="34" charset="-128"/>
                <a:ea typeface="Spoqa Han Sans Neo" panose="020B0500000000000000" pitchFamily="34" charset="-128"/>
              </a:rPr>
              <a:t>!</a:t>
            </a:r>
          </a:p>
          <a:p>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400" dirty="0">
                <a:latin typeface="Spoqa Han Sans Neo" panose="020B0500000000000000" pitchFamily="34" charset="-128"/>
                <a:ea typeface="Spoqa Han Sans Neo" panose="020B0500000000000000" pitchFamily="34" charset="-128"/>
                <a:sym typeface="Wingdings" pitchFamily="2" charset="2"/>
              </a:rPr>
              <a:t>뿐만 아니라</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Dropout rate</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등 역시 학습 </a:t>
            </a:r>
            <a:r>
              <a:rPr kumimoji="1" lang="ko-KR" altLang="en-US" sz="4400" dirty="0" err="1">
                <a:latin typeface="Spoqa Han Sans Neo" panose="020B0500000000000000" pitchFamily="34" charset="-128"/>
                <a:ea typeface="Spoqa Han Sans Neo" panose="020B0500000000000000" pitchFamily="34" charset="-128"/>
                <a:sym typeface="Wingdings" pitchFamily="2" charset="2"/>
              </a:rPr>
              <a:t>파라미터로</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만들 수 있다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4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414719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5. Early-Stopping</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35</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038227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수치 최적화</a:t>
            </a:r>
            <a:r>
              <a:rPr lang="en-US" altLang="ko-KR" b="1" dirty="0"/>
              <a:t>(numerical optimization)</a:t>
            </a:r>
            <a:r>
              <a:rPr lang="ko-KR" altLang="en-US" b="1" dirty="0"/>
              <a:t> 에 따른 정형화</a:t>
            </a:r>
            <a:r>
              <a:rPr lang="en-US" altLang="ko-KR" b="1" dirty="0"/>
              <a:t>)</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2" name="직사각형 1">
            <a:extLst>
              <a:ext uri="{FF2B5EF4-FFF2-40B4-BE49-F238E27FC236}">
                <a16:creationId xmlns:a16="http://schemas.microsoft.com/office/drawing/2014/main" id="{1A8AAE79-B685-4546-AE6B-63C809904506}"/>
              </a:ext>
            </a:extLst>
          </p:cNvPr>
          <p:cNvSpPr/>
          <p:nvPr/>
        </p:nvSpPr>
        <p:spPr>
          <a:xfrm>
            <a:off x="2077638" y="12255698"/>
            <a:ext cx="12188825" cy="646331"/>
          </a:xfrm>
          <a:prstGeom prst="rect">
            <a:avLst/>
          </a:prstGeom>
        </p:spPr>
        <p:txBody>
          <a:bodyPr>
            <a:spAutoFit/>
          </a:bodyPr>
          <a:lstStyle/>
          <a:p>
            <a:r>
              <a:rPr lang="en" altLang="ko-Kore-KR" dirty="0" err="1">
                <a:solidFill>
                  <a:srgbClr val="222222"/>
                </a:solidFill>
                <a:latin typeface="Arial" panose="020B0604020202020204" pitchFamily="34" charset="0"/>
              </a:rPr>
              <a:t>Gençay</a:t>
            </a:r>
            <a:r>
              <a:rPr lang="en" altLang="ko-Kore-KR" dirty="0">
                <a:solidFill>
                  <a:srgbClr val="222222"/>
                </a:solidFill>
                <a:latin typeface="Arial" panose="020B0604020202020204" pitchFamily="34" charset="0"/>
              </a:rPr>
              <a:t>, Ramazan, and Min Qi. "Pricing and hedging derivative securities with neural networks: Bayesian regularization, early stopping, and bagging." </a:t>
            </a:r>
            <a:r>
              <a:rPr lang="en" altLang="ko-Kore-KR" i="1" dirty="0">
                <a:solidFill>
                  <a:srgbClr val="222222"/>
                </a:solidFill>
                <a:latin typeface="Arial" panose="020B0604020202020204" pitchFamily="34" charset="0"/>
              </a:rPr>
              <a:t>IEEE Transactions on Neural Networks</a:t>
            </a:r>
            <a:r>
              <a:rPr lang="en" altLang="ko-Kore-KR" dirty="0">
                <a:solidFill>
                  <a:srgbClr val="222222"/>
                </a:solidFill>
                <a:latin typeface="Arial" panose="020B0604020202020204" pitchFamily="34" charset="0"/>
              </a:rPr>
              <a:t> 12.4 (2001): 726-734.</a:t>
            </a:r>
            <a:endParaRPr lang="ko-Kore-KR" altLang="en-US" dirty="0"/>
          </a:p>
        </p:txBody>
      </p:sp>
      <p:pic>
        <p:nvPicPr>
          <p:cNvPr id="5122" name="Picture 2" descr="Early stopping based on cross-validation.">
            <a:extLst>
              <a:ext uri="{FF2B5EF4-FFF2-40B4-BE49-F238E27FC236}">
                <a16:creationId xmlns:a16="http://schemas.microsoft.com/office/drawing/2014/main" id="{837AB961-4D71-9F4D-A06D-D066AF6EF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343" y="3929620"/>
            <a:ext cx="8890000" cy="769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18A2A8-D062-A04E-AEB4-89824546E3E3}"/>
              </a:ext>
            </a:extLst>
          </p:cNvPr>
          <p:cNvSpPr txBox="1"/>
          <p:nvPr/>
        </p:nvSpPr>
        <p:spPr>
          <a:xfrm>
            <a:off x="12191207" y="4946072"/>
            <a:ext cx="10004864" cy="5632311"/>
          </a:xfrm>
          <a:prstGeom prst="rect">
            <a:avLst/>
          </a:prstGeom>
          <a:noFill/>
        </p:spPr>
        <p:txBody>
          <a:bodyPr wrap="square" rtlCol="0">
            <a:spAutoFit/>
          </a:bodyPr>
          <a:lstStyle/>
          <a:p>
            <a:r>
              <a:rPr kumimoji="1" lang="ko-KR" altLang="en-US" sz="4000" dirty="0">
                <a:latin typeface="Spoqa Han Sans Neo" panose="020B0500000000000000" pitchFamily="34" charset="-128"/>
                <a:ea typeface="Spoqa Han Sans Neo" panose="020B0500000000000000" pitchFamily="34" charset="-128"/>
              </a:rPr>
              <a:t>큰 모델을 학습할 때</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Train error</a:t>
            </a:r>
            <a:r>
              <a:rPr kumimoji="1" lang="ko-KR" altLang="en-US" sz="4000" dirty="0">
                <a:latin typeface="Spoqa Han Sans Neo" panose="020B0500000000000000" pitchFamily="34" charset="-128"/>
                <a:ea typeface="Spoqa Han Sans Neo" panose="020B0500000000000000" pitchFamily="34" charset="-128"/>
              </a:rPr>
              <a:t>는 학습이 진행되면서 점점</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내려가지만</a:t>
            </a:r>
            <a:r>
              <a:rPr kumimoji="1" lang="en-US" altLang="ko-KR" sz="4000" dirty="0">
                <a:latin typeface="Spoqa Han Sans Neo" panose="020B0500000000000000" pitchFamily="34" charset="-128"/>
                <a:ea typeface="Spoqa Han Sans Neo" panose="020B0500000000000000" pitchFamily="34" charset="-128"/>
              </a:rPr>
              <a:t>,</a:t>
            </a:r>
            <a:br>
              <a:rPr kumimoji="1" lang="en-US" altLang="ko-KR" sz="4000" dirty="0">
                <a:latin typeface="Spoqa Han Sans Neo" panose="020B0500000000000000" pitchFamily="34" charset="-128"/>
                <a:ea typeface="Spoqa Han Sans Neo" panose="020B0500000000000000" pitchFamily="34" charset="-128"/>
              </a:rPr>
            </a:br>
            <a:r>
              <a:rPr kumimoji="1" lang="en-US" altLang="ko-KR" sz="4000" dirty="0">
                <a:latin typeface="Spoqa Han Sans Neo" panose="020B0500000000000000" pitchFamily="34" charset="-128"/>
                <a:ea typeface="Spoqa Han Sans Neo" panose="020B0500000000000000" pitchFamily="34" charset="-128"/>
              </a:rPr>
              <a:t>Validation error</a:t>
            </a:r>
            <a:r>
              <a:rPr kumimoji="1" lang="ko-KR" altLang="en-US" sz="4000" dirty="0">
                <a:latin typeface="Spoqa Han Sans Neo" panose="020B0500000000000000" pitchFamily="34" charset="-128"/>
                <a:ea typeface="Spoqa Han Sans Neo" panose="020B0500000000000000" pitchFamily="34" charset="-128"/>
              </a:rPr>
              <a:t>는 감소하다가 어느 순간부터 다시 증가한다 </a:t>
            </a:r>
            <a:r>
              <a:rPr kumimoji="1" lang="en-US" altLang="ko-KR" sz="4000" dirty="0">
                <a:latin typeface="Spoqa Han Sans Neo" panose="020B0500000000000000" pitchFamily="34" charset="-128"/>
                <a:ea typeface="Spoqa Han Sans Neo" panose="020B0500000000000000" pitchFamily="34" charset="-128"/>
              </a:rPr>
              <a:t>!</a:t>
            </a:r>
          </a:p>
          <a:p>
            <a:endParaRPr kumimoji="1" lang="en-US" altLang="ko-KR" sz="4000" dirty="0">
              <a:latin typeface="Spoqa Han Sans Neo" panose="020B0500000000000000" pitchFamily="34" charset="-128"/>
              <a:ea typeface="Spoqa Han Sans Neo" panose="020B0500000000000000" pitchFamily="34" charset="-128"/>
            </a:endParaRPr>
          </a:p>
          <a:p>
            <a:pPr marL="571500" indent="-571500">
              <a:buFont typeface="Wingdings" pitchFamily="2" charset="2"/>
              <a:buChar char="à"/>
            </a:pP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이때 멈춘다면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최적의 결과를 얻을 수 있지 않을까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è"/>
            </a:pPr>
            <a:r>
              <a:rPr kumimoji="1" lang="en-US" altLang="ko-KR" sz="4000" dirty="0">
                <a:latin typeface="Spoqa Han Sans Neo" panose="020B0500000000000000" pitchFamily="34" charset="-128"/>
                <a:ea typeface="Spoqa Han Sans Neo" panose="020B0500000000000000" pitchFamily="34" charset="-128"/>
                <a:sym typeface="Wingdings" pitchFamily="2" charset="2"/>
              </a:rPr>
              <a:t>Early Stopping !</a:t>
            </a:r>
          </a:p>
        </p:txBody>
      </p:sp>
    </p:spTree>
    <p:extLst>
      <p:ext uri="{BB962C8B-B14F-4D97-AF65-F5344CB8AC3E}">
        <p14:creationId xmlns:p14="http://schemas.microsoft.com/office/powerpoint/2010/main" val="569998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745604" y="5555355"/>
                <a:ext cx="11790531" cy="6863417"/>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14:m>
                  <m:oMath xmlns:m="http://schemas.openxmlformats.org/officeDocument/2006/math">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로 가기 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acc>
                      <m:accPr>
                        <m:chr m:val="̃"/>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acc>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 멈춰</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은 모델을 한번만 학습하면 되는 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r>
                  <a:rPr kumimoji="1" lang="en-US" altLang="ko-KR" sz="4000" dirty="0">
                    <a:latin typeface="Spoqa Han Sans Neo" panose="020B0500000000000000" pitchFamily="34" charset="-128"/>
                    <a:ea typeface="Spoqa Han Sans Neo" panose="020B0500000000000000" pitchFamily="34" charset="-128"/>
                    <a:sym typeface="Wingdings" pitchFamily="2" charset="2"/>
                  </a:rPr>
                  <a:t>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을 위한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weight decay</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는 적절한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hyperparameter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값을 찾기 위해 여러 번 학습을 돌려야 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Theory Session!</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745604" y="5555355"/>
                <a:ext cx="11790531" cy="6863417"/>
              </a:xfrm>
              <a:prstGeom prst="rect">
                <a:avLst/>
              </a:prstGeom>
              <a:blipFill>
                <a:blip r:embed="rId4"/>
                <a:stretch>
                  <a:fillRect l="-1830" t="-1664" r="-108" b="-3142"/>
                </a:stretch>
              </a:blipFill>
            </p:spPr>
            <p:txBody>
              <a:bodyPr/>
              <a:lstStyle/>
              <a:p>
                <a:r>
                  <a:rPr lang="ko-Kore-KR" altLang="en-US">
                    <a:noFill/>
                  </a:rPr>
                  <a:t> </a:t>
                </a:r>
              </a:p>
            </p:txBody>
          </p:sp>
        </mc:Fallback>
      </mc:AlternateContent>
      <p:pic>
        <p:nvPicPr>
          <p:cNvPr id="3" name="그림 2">
            <a:extLst>
              <a:ext uri="{FF2B5EF4-FFF2-40B4-BE49-F238E27FC236}">
                <a16:creationId xmlns:a16="http://schemas.microsoft.com/office/drawing/2014/main" id="{3610F311-EE98-3449-8137-BA20A2F42BFE}"/>
              </a:ext>
            </a:extLst>
          </p:cNvPr>
          <p:cNvPicPr>
            <a:picLocks noChangeAspect="1"/>
          </p:cNvPicPr>
          <p:nvPr/>
        </p:nvPicPr>
        <p:blipFill>
          <a:blip r:embed="rId5"/>
          <a:stretch>
            <a:fillRect/>
          </a:stretch>
        </p:blipFill>
        <p:spPr>
          <a:xfrm>
            <a:off x="13211046" y="2976997"/>
            <a:ext cx="10244615" cy="5311386"/>
          </a:xfrm>
          <a:prstGeom prst="rect">
            <a:avLst/>
          </a:prstGeom>
        </p:spPr>
      </p:pic>
      <p:sp>
        <p:nvSpPr>
          <p:cNvPr id="5" name="직사각형 4">
            <a:extLst>
              <a:ext uri="{FF2B5EF4-FFF2-40B4-BE49-F238E27FC236}">
                <a16:creationId xmlns:a16="http://schemas.microsoft.com/office/drawing/2014/main" id="{90E0C8C7-D017-2B40-80FE-54F37CD690D2}"/>
              </a:ext>
            </a:extLst>
          </p:cNvPr>
          <p:cNvSpPr/>
          <p:nvPr/>
        </p:nvSpPr>
        <p:spPr>
          <a:xfrm>
            <a:off x="14744879" y="8257688"/>
            <a:ext cx="6557949" cy="369332"/>
          </a:xfrm>
          <a:prstGeom prst="rect">
            <a:avLst/>
          </a:prstGeom>
        </p:spPr>
        <p:txBody>
          <a:bodyPr wrap="none">
            <a:spAutoFit/>
          </a:bodyPr>
          <a:lstStyle/>
          <a:p>
            <a:r>
              <a:rPr lang="ko-Kore-KR" altLang="en-US" dirty="0"/>
              <a:t>https://cedar.buffalo.edu/~srihari/CSE676/7.8%20EarlyStopping.pdf</a:t>
            </a:r>
          </a:p>
        </p:txBody>
      </p:sp>
    </p:spTree>
    <p:extLst>
      <p:ext uri="{BB962C8B-B14F-4D97-AF65-F5344CB8AC3E}">
        <p14:creationId xmlns:p14="http://schemas.microsoft.com/office/powerpoint/2010/main" val="34420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6. </a:t>
            </a:r>
            <a:r>
              <a:rPr lang="ko-KR" altLang="en-US" b="1" err="1">
                <a:solidFill>
                  <a:srgbClr val="ED234B"/>
                </a:solidFill>
                <a:latin typeface="SpoqaHanSans-Bold" panose="020B0500000000000000" pitchFamily="34" charset="-128"/>
                <a:ea typeface="SpoqaHanSans-Bold" panose="020B0500000000000000" pitchFamily="34" charset="-128"/>
              </a:rPr>
              <a:t>파라미터</a:t>
            </a:r>
            <a:r>
              <a:rPr lang="en-US" altLang="ko-KR" b="1">
                <a:solidFill>
                  <a:srgbClr val="ED234B"/>
                </a:solidFill>
                <a:latin typeface="SpoqaHanSans-Bold" panose="020B0500000000000000" pitchFamily="34" charset="-128"/>
                <a:ea typeface="SpoqaHanSans-Bold" panose="020B0500000000000000" pitchFamily="34" charset="-128"/>
              </a:rPr>
              <a:t> </a:t>
            </a:r>
            <a:r>
              <a:rPr lang="ko-KR" altLang="en-US" b="1">
                <a:solidFill>
                  <a:srgbClr val="ED234B"/>
                </a:solidFill>
                <a:latin typeface="SpoqaHanSans-Bold" panose="020B0500000000000000" pitchFamily="34" charset="-128"/>
                <a:ea typeface="SpoqaHanSans-Bold" panose="020B0500000000000000" pitchFamily="34" charset="-128"/>
              </a:rPr>
              <a:t>공유 </a:t>
            </a:r>
            <a:r>
              <a:rPr lang="en-US" altLang="ko-KR" b="1">
                <a:solidFill>
                  <a:srgbClr val="ED234B"/>
                </a:solidFill>
                <a:latin typeface="SpoqaHanSans-Bold" panose="020B0500000000000000" pitchFamily="34" charset="-128"/>
                <a:ea typeface="SpoqaHanSans-Bold" panose="020B0500000000000000" pitchFamily="34" charset="-128"/>
              </a:rPr>
              <a:t>(parameter sharing)</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38</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985505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파라미터 공유 </a:t>
            </a:r>
            <a:r>
              <a:rPr lang="en-US" altLang="ko-Kore-KR" b="1" dirty="0"/>
              <a:t>(parameter sharing)</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2369126" y="3515368"/>
                <a:ext cx="17886219" cy="9559797"/>
              </a:xfrm>
              <a:prstGeom prst="rect">
                <a:avLst/>
              </a:prstGeom>
              <a:noFill/>
            </p:spPr>
            <p:txBody>
              <a:bodyPr wrap="square" rtlCol="0">
                <a:spAutoFit/>
              </a:bodyPr>
              <a:lstStyle/>
              <a:p>
                <a:r>
                  <a:rPr kumimoji="1" lang="ko-KR" altLang="en-US" sz="4000" dirty="0">
                    <a:latin typeface="Spoqa Han Sans Neo" panose="020B0500000000000000" pitchFamily="34" charset="-128"/>
                    <a:ea typeface="Spoqa Han Sans Neo" panose="020B0500000000000000" pitchFamily="34" charset="-128"/>
                    <a:sym typeface="Wingdings" pitchFamily="2" charset="2"/>
                  </a:rPr>
                  <a:t>만약</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우리가 미리 학습과정에서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번 이상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사용해 표현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(representation)</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변환하는데</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그 변환 과정이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서로 거의 같아야 한다는 사전 지식</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(prior knowledge)</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가 있다면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이를 이용할 수 있을까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kumimoji="1" lang="ko-KR" altLang="en-US" sz="4000" dirty="0">
                    <a:latin typeface="Spoqa Han Sans Neo" panose="020B0500000000000000" pitchFamily="34" charset="-128"/>
                    <a:ea typeface="Spoqa Han Sans Neo" panose="020B0500000000000000" pitchFamily="34" charset="-128"/>
                    <a:sym typeface="Wingdings" pitchFamily="2" charset="2"/>
                  </a:rPr>
                  <a:t>각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파라미터가</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가까워지게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n-norm</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의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penalty</a:t>
                </a:r>
                <a:r>
                  <a:rPr kumimoji="1" lang="ko-Kore-KR" altLang="en-US" sz="4000" dirty="0">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사용하면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아래 식과 같을 것이다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r>
                        <m:rPr>
                          <m:sty m:val="p"/>
                        </m:rPr>
                        <a:rPr kumimoji="1" lang="en-US" altLang="ko-KR" sz="4000" b="0" i="0" smtClean="0">
                          <a:latin typeface="Cambria Math" panose="02040503050406030204" pitchFamily="18" charset="0"/>
                          <a:ea typeface="Cambria Math" panose="02040503050406030204" pitchFamily="18" charset="0"/>
                          <a:sym typeface="Wingdings" pitchFamily="2" charset="2"/>
                        </a:rPr>
                        <m:t>Ω</m:t>
                      </m:r>
                      <m:d>
                        <m:d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dPr>
                        <m:e>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𝑎</m:t>
                              </m:r>
                            </m:sub>
                          </m:sSub>
                          <m:r>
                            <a:rPr kumimoji="1" lang="en-US" altLang="ko-KR" sz="4000" b="0" i="1" smtClean="0">
                              <a:latin typeface="Cambria Math" panose="02040503050406030204" pitchFamily="18" charset="0"/>
                              <a:ea typeface="Cambria Math" panose="02040503050406030204" pitchFamily="18" charset="0"/>
                              <a:sym typeface="Wingdings" pitchFamily="2" charset="2"/>
                            </a:rPr>
                            <m:t>, </m:t>
                          </m:r>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𝑏</m:t>
                              </m:r>
                            </m:sub>
                          </m:sSub>
                        </m:e>
                      </m:d>
                      <m:r>
                        <a:rPr kumimoji="1" lang="en-US" altLang="ko-KR" sz="4000" b="0" i="1" smtClean="0">
                          <a:latin typeface="Cambria Math" panose="02040503050406030204" pitchFamily="18" charset="0"/>
                          <a:ea typeface="Cambria Math" panose="02040503050406030204" pitchFamily="18" charset="0"/>
                          <a:sym typeface="Wingdings" pitchFamily="2" charset="2"/>
                        </a:rPr>
                        <m:t>=</m:t>
                      </m:r>
                      <m:sSubSup>
                        <m:sSubSup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SupPr>
                        <m:e>
                          <m:d>
                            <m:dPr>
                              <m:begChr m:val="|"/>
                              <m:endChr m:val="|"/>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dPr>
                            <m:e>
                              <m:d>
                                <m:dPr>
                                  <m:begChr m:val="|"/>
                                  <m:endChr m:val="|"/>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dPr>
                                <m:e>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𝑎</m:t>
                                      </m:r>
                                    </m:sub>
                                  </m:sSub>
                                  <m:r>
                                    <a:rPr kumimoji="1" lang="en-US" altLang="ko-KR" sz="4000" b="0" i="1" smtClean="0">
                                      <a:latin typeface="Cambria Math" panose="02040503050406030204" pitchFamily="18" charset="0"/>
                                      <a:ea typeface="Cambria Math" panose="02040503050406030204" pitchFamily="18" charset="0"/>
                                      <a:sym typeface="Wingdings" pitchFamily="2" charset="2"/>
                                    </a:rPr>
                                    <m:t>, </m:t>
                                  </m:r>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𝑏</m:t>
                                      </m:r>
                                    </m:sub>
                                  </m:sSub>
                                </m:e>
                              </m:d>
                            </m:e>
                          </m:d>
                        </m:e>
                        <m:sub>
                          <m:r>
                            <a:rPr kumimoji="1" lang="en-US" altLang="ko-KR" sz="4000" b="0" i="1" smtClean="0">
                              <a:latin typeface="Cambria Math" panose="02040503050406030204" pitchFamily="18" charset="0"/>
                              <a:ea typeface="Cambria Math" panose="02040503050406030204" pitchFamily="18" charset="0"/>
                              <a:sym typeface="Wingdings" pitchFamily="2" charset="2"/>
                            </a:rPr>
                            <m:t>𝑛</m:t>
                          </m:r>
                        </m:sub>
                        <m:sup>
                          <m:r>
                            <a:rPr kumimoji="1" lang="en-US" altLang="ko-KR" sz="4000" b="0" i="1" smtClean="0">
                              <a:latin typeface="Cambria Math" panose="02040503050406030204" pitchFamily="18" charset="0"/>
                              <a:ea typeface="Cambria Math" panose="02040503050406030204" pitchFamily="18" charset="0"/>
                              <a:sym typeface="Wingdings" pitchFamily="2" charset="2"/>
                            </a:rPr>
                            <m:t>𝑛</m:t>
                          </m:r>
                        </m:sup>
                      </m:sSub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ore-KR" altLang="en-US" sz="4000" dirty="0">
                    <a:latin typeface="Spoqa Han Sans Neo" panose="020B0500000000000000" pitchFamily="34" charset="-128"/>
                    <a:ea typeface="Spoqa Han Sans Neo" panose="020B0500000000000000" pitchFamily="34" charset="-128"/>
                    <a:sym typeface="Wingdings" pitchFamily="2" charset="2"/>
                  </a:rPr>
                  <a:t>이때</a:t>
                </a:r>
                <a:r>
                  <a:rPr kumimoji="1" lang="en-US" altLang="ko-Kore-KR" sz="4000" dirty="0">
                    <a:latin typeface="Spoqa Han Sans Neo" panose="020B0500000000000000" pitchFamily="34" charset="-128"/>
                    <a:ea typeface="Spoqa Han Sans Neo" panose="020B0500000000000000" pitchFamily="34" charset="-128"/>
                    <a:sym typeface="Wingdings" pitchFamily="2" charset="2"/>
                  </a:rPr>
                  <a:t>, weight </a:t>
                </a:r>
                <a:r>
                  <a:rPr kumimoji="1" lang="ko-Kore-KR" altLang="en-US" sz="4000" dirty="0">
                    <a:latin typeface="Spoqa Han Sans Neo" panose="020B0500000000000000" pitchFamily="34" charset="-128"/>
                    <a:ea typeface="Spoqa Han Sans Neo" panose="020B0500000000000000" pitchFamily="34" charset="-128"/>
                    <a:sym typeface="Wingdings" pitchFamily="2" charset="2"/>
                  </a:rPr>
                  <a:t>들이 서로 같아진다면</a:t>
                </a:r>
                <a:r>
                  <a:rPr kumimoji="1" lang="en-US" altLang="ko-Kore-KR" sz="4000" dirty="0">
                    <a:latin typeface="Spoqa Han Sans Neo" panose="020B0500000000000000" pitchFamily="34" charset="-128"/>
                    <a:ea typeface="Spoqa Han Sans Neo" panose="020B0500000000000000" pitchFamily="34" charset="-128"/>
                    <a:sym typeface="Wingdings" pitchFamily="2" charset="2"/>
                  </a:rPr>
                  <a:t>, </a:t>
                </a:r>
                <a:r>
                  <a:rPr kumimoji="1" lang="ko-Kore-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ore-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a:rPr kumimoji="1" lang="en-US" altLang="ko-KR" sz="4000" i="1">
                            <a:latin typeface="Cambria Math" panose="02040503050406030204" pitchFamily="18" charset="0"/>
                            <a:ea typeface="Cambria Math" panose="02040503050406030204" pitchFamily="18" charset="0"/>
                            <a:sym typeface="Wingdings" pitchFamily="2" charset="2"/>
                          </a:rPr>
                          <m:t>𝑤</m:t>
                        </m:r>
                      </m:e>
                      <m:sub>
                        <m:r>
                          <a:rPr kumimoji="1" lang="en-US" altLang="ko-KR" sz="4000" i="1">
                            <a:latin typeface="Cambria Math" panose="02040503050406030204" pitchFamily="18" charset="0"/>
                            <a:ea typeface="Cambria Math" panose="02040503050406030204" pitchFamily="18" charset="0"/>
                            <a:sym typeface="Wingdings" pitchFamily="2" charset="2"/>
                          </a:rPr>
                          <m:t>𝑎</m:t>
                        </m:r>
                      </m:sub>
                    </m:sSub>
                    <m:r>
                      <a:rPr kumimoji="1" lang="en-US" altLang="ko-KR" sz="4000" b="0" i="1" smtClean="0">
                        <a:latin typeface="Cambria Math" panose="02040503050406030204" pitchFamily="18" charset="0"/>
                        <a:ea typeface="Cambria Math" panose="02040503050406030204" pitchFamily="18" charset="0"/>
                        <a:sym typeface="Wingdings" pitchFamily="2" charset="2"/>
                      </a:rPr>
                      <m:t>=</m:t>
                    </m:r>
                    <m:r>
                      <a:rPr kumimoji="1" lang="en-US" altLang="ko-KR" sz="4000" i="1">
                        <a:latin typeface="Cambria Math" panose="02040503050406030204" pitchFamily="18" charset="0"/>
                        <a:ea typeface="Cambria Math" panose="02040503050406030204" pitchFamily="18" charset="0"/>
                        <a:sym typeface="Wingdings" pitchFamily="2" charset="2"/>
                      </a:rPr>
                      <m:t> </m:t>
                    </m:r>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a:rPr kumimoji="1" lang="en-US" altLang="ko-KR" sz="4000" i="1">
                            <a:latin typeface="Cambria Math" panose="02040503050406030204" pitchFamily="18" charset="0"/>
                            <a:ea typeface="Cambria Math" panose="02040503050406030204" pitchFamily="18" charset="0"/>
                            <a:sym typeface="Wingdings" pitchFamily="2" charset="2"/>
                          </a:rPr>
                          <m:t>𝑤</m:t>
                        </m:r>
                      </m:e>
                      <m:sub>
                        <m:r>
                          <a:rPr kumimoji="1" lang="en-US" altLang="ko-KR" sz="4000" i="1">
                            <a:latin typeface="Cambria Math" panose="02040503050406030204" pitchFamily="18" charset="0"/>
                            <a:ea typeface="Cambria Math" panose="02040503050406030204" pitchFamily="18" charset="0"/>
                            <a:sym typeface="Wingdings" pitchFamily="2" charset="2"/>
                          </a:rPr>
                          <m:t>𝑏</m:t>
                        </m:r>
                      </m:sub>
                    </m:sSub>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라면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공유한 상태라고 말할 수 있고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이를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parameter sharing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이라고 부른다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공유하면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모델의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수용량</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및 복잡도를 줄일 수 있다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2369126" y="3515368"/>
                <a:ext cx="17886219" cy="9559797"/>
              </a:xfrm>
              <a:prstGeom prst="rect">
                <a:avLst/>
              </a:prstGeom>
              <a:blipFill>
                <a:blip r:embed="rId4"/>
                <a:stretch>
                  <a:fillRect l="-1206" t="-1061" b="-1857"/>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425534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a:t>딥러닝과 오버피팅 문제</a:t>
            </a:r>
            <a:endParaRPr lang="en-US" altLang="ko-Kore-KR" b="1"/>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a:t>Recap: </a:t>
            </a:r>
            <a:r>
              <a:rPr lang="ko-KR" altLang="en-US"/>
              <a:t>편향 </a:t>
            </a:r>
            <a:r>
              <a:rPr lang="en-US" altLang="ko-KR"/>
              <a:t>(bias), </a:t>
            </a:r>
            <a:r>
              <a:rPr lang="ko-KR" altLang="en-US"/>
              <a:t>분산 </a:t>
            </a:r>
            <a:r>
              <a:rPr lang="en-US" altLang="ko-KR"/>
              <a:t>(variance)</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a:t>
            </a:fld>
            <a:endParaRPr kumimoji="1" lang="ko-Kore-KR" altLang="en-US" sz="1500">
              <a:latin typeface="SpoqaHanSans-Light" panose="020B0300000000000000" pitchFamily="34" charset="-128"/>
              <a:ea typeface="SpoqaHanSans-Light" panose="020B0300000000000000" pitchFamily="34" charset="-128"/>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mc:AlternateContent xmlns:mc="http://schemas.openxmlformats.org/markup-compatibility/2006" xmlns:a14="http://schemas.microsoft.com/office/drawing/2010/main">
        <mc:Choice Requires="a14">
          <p:sp>
            <p:nvSpPr>
              <p:cNvPr id="10" name="Shape 133">
                <a:extLst>
                  <a:ext uri="{FF2B5EF4-FFF2-40B4-BE49-F238E27FC236}">
                    <a16:creationId xmlns:a16="http://schemas.microsoft.com/office/drawing/2014/main" id="{2C016542-AD63-AA40-8A02-7265D50CCC59}"/>
                  </a:ext>
                </a:extLst>
              </p:cNvPr>
              <p:cNvSpPr/>
              <p:nvPr/>
            </p:nvSpPr>
            <p:spPr>
              <a:xfrm>
                <a:off x="2348470" y="3401616"/>
                <a:ext cx="11233248" cy="10577832"/>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a:latin typeface="Spoqa Han Sans Neo Bold" panose="020B0500000000000000" pitchFamily="34" charset="-128"/>
                    <a:ea typeface="SpoqaHanSans-Bold"/>
                  </a:rPr>
                  <a:t>추정 값의 편향 </a:t>
                </a:r>
                <a:r>
                  <a:rPr lang="en-US" altLang="ko-KR" sz="4400" b="1">
                    <a:latin typeface="Spoqa Han Sans Neo Bold" panose="020B0500000000000000" pitchFamily="34" charset="-128"/>
                    <a:ea typeface="SpoqaHanSans-Bold"/>
                  </a:rPr>
                  <a:t>(bias)</a:t>
                </a:r>
              </a:p>
              <a:p>
                <a:pPr marL="1371487" lvl="2" indent="-457200">
                  <a:buFontTx/>
                  <a:buChar char="-"/>
                </a:pPr>
                <a:r>
                  <a:rPr lang="ko-KR" altLang="en-US" sz="3200">
                    <a:latin typeface="Cambria Math" panose="02040503050406030204" pitchFamily="18" charset="0"/>
                    <a:ea typeface="Spoqa Han Sans Neo" panose="020B0500000000000000" pitchFamily="34" charset="-128"/>
                  </a:rPr>
                  <a:t>모델의 예측 값들의 평균과 이상적인 모델의 예측 값</a:t>
                </a:r>
                <a:r>
                  <a:rPr lang="en-US" altLang="ko-KR" sz="3200">
                    <a:latin typeface="Cambria Math" panose="02040503050406030204" pitchFamily="18" charset="0"/>
                    <a:ea typeface="Spoqa Han Sans Neo" panose="020B0500000000000000" pitchFamily="34" charset="-128"/>
                  </a:rPr>
                  <a:t>(</a:t>
                </a:r>
                <a:r>
                  <a:rPr lang="ko-KR" altLang="en-US" sz="3200">
                    <a:latin typeface="Cambria Math" panose="02040503050406030204" pitchFamily="18" charset="0"/>
                    <a:ea typeface="Spoqa Han Sans Neo" panose="020B0500000000000000" pitchFamily="34" charset="-128"/>
                  </a:rPr>
                  <a:t>혹은 실제 값의 평균</a:t>
                </a:r>
                <a:r>
                  <a:rPr lang="en-US" altLang="ko-KR" sz="3200">
                    <a:latin typeface="Cambria Math" panose="02040503050406030204" pitchFamily="18" charset="0"/>
                    <a:ea typeface="Spoqa Han Sans Neo" panose="020B0500000000000000" pitchFamily="34" charset="-128"/>
                  </a:rPr>
                  <a:t>)</a:t>
                </a:r>
                <a:r>
                  <a:rPr lang="ko-KR" altLang="en-US" sz="3200">
                    <a:latin typeface="Cambria Math" panose="02040503050406030204" pitchFamily="18" charset="0"/>
                    <a:ea typeface="Spoqa Han Sans Neo" panose="020B0500000000000000" pitchFamily="34" charset="-128"/>
                  </a:rPr>
                  <a:t>과의 차이</a:t>
                </a:r>
                <a:r>
                  <a:rPr lang="en-US" altLang="ko-KR" sz="3200">
                    <a:latin typeface="Cambria Math" panose="02040503050406030204" pitchFamily="18" charset="0"/>
                    <a:ea typeface="Spoqa Han Sans Neo" panose="020B0500000000000000" pitchFamily="34" charset="-128"/>
                  </a:rPr>
                  <a:t>.</a:t>
                </a:r>
              </a:p>
              <a:p>
                <a:pPr marL="1371487" lvl="2" indent="-457200">
                  <a:buFontTx/>
                  <a:buChar char="-"/>
                </a:pPr>
                <a14:m>
                  <m:oMath xmlns:m="http://schemas.openxmlformats.org/officeDocument/2006/math">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oMath>
                </a14:m>
                <a:r>
                  <a:rPr lang="ko-KR" altLang="en-US" sz="3200" err="1">
                    <a:latin typeface="Cambria Math" panose="02040503050406030204" pitchFamily="18" charset="0"/>
                    <a:ea typeface="Spoqa Han Sans Neo" panose="020B0500000000000000" pitchFamily="34" charset="-128"/>
                  </a:rPr>
                  <a:t>를</a:t>
                </a:r>
                <a:r>
                  <a:rPr lang="ko-KR" altLang="en-US" sz="3200">
                    <a:latin typeface="Cambria Math" panose="02040503050406030204" pitchFamily="18" charset="0"/>
                    <a:ea typeface="Spoqa Han Sans Neo" panose="020B0500000000000000" pitchFamily="34" charset="-128"/>
                  </a:rPr>
                  <a:t> 모델</a:t>
                </a:r>
                <a:r>
                  <a:rPr lang="en-US" altLang="ko-KR" sz="3200">
                    <a:latin typeface="Cambria Math" panose="02040503050406030204" pitchFamily="18" charset="0"/>
                    <a:ea typeface="Spoqa Han Sans Neo" panose="020B0500000000000000" pitchFamily="34" charset="-128"/>
                  </a:rPr>
                  <a:t>,</a:t>
                </a:r>
                <a:r>
                  <a:rPr lang="ko-KR" altLang="en-US" sz="3200">
                    <a:latin typeface="Cambria Math" panose="02040503050406030204" pitchFamily="18" charset="0"/>
                    <a:ea typeface="Spoqa Han Sans Neo" panose="020B0500000000000000" pitchFamily="34" charset="-128"/>
                  </a:rPr>
                  <a:t> </a:t>
                </a:r>
                <a14:m>
                  <m:oMath xmlns:m="http://schemas.openxmlformats.org/officeDocument/2006/math">
                    <m:r>
                      <a:rPr lang="en-US" altLang="ko-Kore-KR" sz="3200" b="0" i="1" smtClean="0">
                        <a:latin typeface="Cambria Math" panose="02040503050406030204" pitchFamily="18" charset="0"/>
                        <a:ea typeface="SpoqaHanSans-Bold"/>
                      </a:rPr>
                      <m:t>𝑓</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𝑥</m:t>
                    </m:r>
                    <m:r>
                      <a:rPr lang="en-US" altLang="ko-Kore-KR" sz="3200" b="0" i="1" smtClean="0">
                        <a:latin typeface="Cambria Math" panose="02040503050406030204" pitchFamily="18" charset="0"/>
                        <a:ea typeface="SpoqaHanSans-Bold"/>
                      </a:rPr>
                      <m:t>)</m:t>
                    </m:r>
                  </m:oMath>
                </a14:m>
                <a:r>
                  <a:rPr lang="ko-KR" altLang="en-US" sz="3200" err="1">
                    <a:latin typeface="Cambria Math" panose="02040503050406030204" pitchFamily="18" charset="0"/>
                    <a:ea typeface="Spoqa Han Sans Neo" panose="020B0500000000000000" pitchFamily="34" charset="-128"/>
                  </a:rPr>
                  <a:t>를</a:t>
                </a:r>
                <a:r>
                  <a:rPr lang="ko-KR" altLang="en-US" sz="3200">
                    <a:latin typeface="Cambria Math" panose="02040503050406030204" pitchFamily="18" charset="0"/>
                    <a:ea typeface="Spoqa Han Sans Neo" panose="020B0500000000000000" pitchFamily="34" charset="-128"/>
                  </a:rPr>
                  <a:t> 실제 이상적인 예측 함수라고 하면</a:t>
                </a:r>
                <a:r>
                  <a:rPr lang="en-US" altLang="ko-KR" sz="3200">
                    <a:latin typeface="Cambria Math" panose="02040503050406030204" pitchFamily="18" charset="0"/>
                    <a:ea typeface="Spoqa Han Sans Neo" panose="020B0500000000000000" pitchFamily="34" charset="-128"/>
                  </a:rPr>
                  <a:t>,</a:t>
                </a:r>
              </a:p>
              <a:p>
                <a:pPr lvl="2"/>
                <a:endParaRPr lang="en-US" altLang="ko-Kore-KR" sz="3200" i="1">
                  <a:latin typeface="Spoqa Han Sans Neo Bold" panose="020B0500000000000000" pitchFamily="34" charset="-128"/>
                  <a:ea typeface="SpoqaHanSans-Bold"/>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rgbClr val="FF0000"/>
                          </a:solidFill>
                          <a:latin typeface="Cambria Math" panose="02040503050406030204" pitchFamily="18" charset="0"/>
                          <a:ea typeface="SpoqaHanSans-Bold"/>
                        </a:rPr>
                        <m:t>𝐵𝑖𝑎𝑠</m:t>
                      </m:r>
                      <m:r>
                        <a:rPr lang="en-US" altLang="ko-Kore-KR" sz="3200" b="0" i="1" smtClean="0">
                          <a:solidFill>
                            <a:srgbClr val="FF0000"/>
                          </a:solidFill>
                          <a:latin typeface="Cambria Math" panose="02040503050406030204" pitchFamily="18" charset="0"/>
                          <a:ea typeface="SpoqaHanSans-Bold"/>
                        </a:rPr>
                        <m:t> </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𝐸</m:t>
                      </m:r>
                      <m:d>
                        <m:dPr>
                          <m:begChr m:val="["/>
                          <m:endChr m:val="]"/>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h</m:t>
                          </m:r>
                          <m:d>
                            <m:dPr>
                              <m:ctrlPr>
                                <a:rPr lang="en-US" altLang="ko-Kore-KR" sz="3200" b="0" i="1" smtClean="0">
                                  <a:solidFill>
                                    <a:srgbClr val="FF0000"/>
                                  </a:solidFill>
                                  <a:latin typeface="Cambria Math" panose="02040503050406030204" pitchFamily="18" charset="0"/>
                                  <a:ea typeface="SpoqaHanSans-Bold"/>
                                </a:rPr>
                              </m:ctrlPr>
                            </m:dPr>
                            <m:e>
                              <m:r>
                                <a:rPr lang="en-US" altLang="ko-Kore-KR" sz="3200" b="0" i="1" smtClean="0">
                                  <a:solidFill>
                                    <a:srgbClr val="FF0000"/>
                                  </a:solidFill>
                                  <a:latin typeface="Cambria Math" panose="02040503050406030204" pitchFamily="18" charset="0"/>
                                  <a:ea typeface="SpoqaHanSans-Bold"/>
                                </a:rPr>
                                <m:t>𝑥</m:t>
                              </m:r>
                            </m:e>
                          </m:d>
                        </m:e>
                      </m:d>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𝑓</m:t>
                      </m:r>
                      <m:r>
                        <a:rPr lang="en-US" altLang="ko-Kore-KR" sz="3200" b="0" i="1" smtClean="0">
                          <a:solidFill>
                            <a:srgbClr val="FF0000"/>
                          </a:solidFill>
                          <a:latin typeface="Cambria Math" panose="02040503050406030204" pitchFamily="18" charset="0"/>
                          <a:ea typeface="SpoqaHanSans-Bold"/>
                        </a:rPr>
                        <m:t>(</m:t>
                      </m:r>
                      <m:r>
                        <a:rPr lang="en-US" altLang="ko-Kore-KR" sz="3200" b="0" i="1" smtClean="0">
                          <a:solidFill>
                            <a:srgbClr val="FF0000"/>
                          </a:solidFill>
                          <a:latin typeface="Cambria Math" panose="02040503050406030204" pitchFamily="18" charset="0"/>
                          <a:ea typeface="SpoqaHanSans-Bold"/>
                        </a:rPr>
                        <m:t>𝑥</m:t>
                      </m:r>
                      <m:r>
                        <a:rPr lang="en-US" altLang="ko-Kore-KR" sz="3200" b="0" i="1" smtClean="0">
                          <a:solidFill>
                            <a:srgbClr val="FF0000"/>
                          </a:solidFill>
                          <a:latin typeface="Cambria Math" panose="02040503050406030204" pitchFamily="18" charset="0"/>
                          <a:ea typeface="SpoqaHanSans-Bold"/>
                        </a:rPr>
                        <m:t>)</m:t>
                      </m:r>
                    </m:oMath>
                  </m:oMathPara>
                </a14:m>
                <a:endParaRPr lang="en-US" altLang="ko-Kore-KR" sz="3200" i="1">
                  <a:solidFill>
                    <a:srgbClr val="FF0000"/>
                  </a:solidFill>
                  <a:latin typeface="Spoqa Han Sans Neo Bold" panose="020B0500000000000000" pitchFamily="34" charset="-128"/>
                  <a:ea typeface="SpoqaHanSans-Bold"/>
                </a:endParaRPr>
              </a:p>
              <a:p>
                <a:pPr marL="1371487" lvl="2" indent="-457200">
                  <a:buFontTx/>
                  <a:buChar char="-"/>
                </a:pPr>
                <a:endParaRPr lang="en-US" altLang="ko-KR" sz="3200" b="0" i="1">
                  <a:latin typeface="Cambria Math" panose="02040503050406030204" pitchFamily="18" charset="0"/>
                  <a:ea typeface="Spoqa Han Sans Neo Bold" panose="020B0500000000000000" pitchFamily="34" charset="-128"/>
                </a:endParaRPr>
              </a:p>
              <a:p>
                <a:pPr marL="1371487" lvl="2" indent="-457200">
                  <a:buFontTx/>
                  <a:buChar char="-"/>
                </a:pPr>
                <a:endParaRPr lang="en-US" altLang="ko-Kore-KR" sz="3200" i="1">
                  <a:latin typeface="Spoqa Han Sans Neo Bold" panose="020B0500000000000000" pitchFamily="34" charset="-128"/>
                  <a:ea typeface="SpoqaHanSans-Bold"/>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a:solidFill>
                      <a:srgbClr val="53585F"/>
                    </a:solidFill>
                    <a:latin typeface="Spoqa Han Sans Neo Bold" panose="020B0500000000000000" pitchFamily="34" charset="-128"/>
                    <a:ea typeface="SpoqaHanSans-Bold"/>
                    <a:sym typeface="SpoqaHanSans-Bold"/>
                  </a:rPr>
                  <a:t>추정 값의 분산 </a:t>
                </a:r>
                <a:r>
                  <a:rPr lang="en-US" altLang="ko-KR" sz="4400" b="1" spc="-45">
                    <a:solidFill>
                      <a:srgbClr val="53585F"/>
                    </a:solidFill>
                    <a:latin typeface="Spoqa Han Sans Neo Bold" panose="020B0500000000000000" pitchFamily="34" charset="-128"/>
                    <a:ea typeface="SpoqaHanSans-Bold"/>
                    <a:sym typeface="SpoqaHanSans-Bold"/>
                  </a:rPr>
                  <a:t>(variance)</a:t>
                </a:r>
              </a:p>
              <a:p>
                <a:pPr marL="1371487" lvl="2" indent="-457200">
                  <a:buFontTx/>
                  <a:buChar char="-"/>
                </a:pPr>
                <a:r>
                  <a:rPr lang="ko-KR" altLang="en-US" sz="3200">
                    <a:latin typeface="Cambria Math" panose="02040503050406030204" pitchFamily="18" charset="0"/>
                    <a:ea typeface="Spoqa Han Sans Neo" panose="020B0500000000000000" pitchFamily="34" charset="-128"/>
                  </a:rPr>
                  <a:t>모델의 예측 값과 모델의 예측 값들의 평균 사이의 차이</a:t>
                </a:r>
                <a:r>
                  <a:rPr lang="en-US" altLang="ko-KR" sz="3200">
                    <a:latin typeface="Cambria Math" panose="02040503050406030204" pitchFamily="18" charset="0"/>
                    <a:ea typeface="Spoqa Han Sans Neo" panose="020B0500000000000000" pitchFamily="34" charset="-128"/>
                  </a:rPr>
                  <a:t>.</a:t>
                </a:r>
              </a:p>
              <a:p>
                <a:pPr lvl="2"/>
                <a:endParaRPr lang="en-US" altLang="ko-Kore-KR" sz="3200" b="0" i="1">
                  <a:latin typeface="Cambria Math" panose="02040503050406030204" pitchFamily="18" charset="0"/>
                  <a:ea typeface="SpoqaHanSans-Bold"/>
                </a:endParaRPr>
              </a:p>
              <a:p>
                <a:pPr lvl="2"/>
                <a14:m>
                  <m:oMathPara xmlns:m="http://schemas.openxmlformats.org/officeDocument/2006/math">
                    <m:oMathParaPr>
                      <m:jc m:val="centerGroup"/>
                    </m:oMathParaPr>
                    <m:oMath xmlns:m="http://schemas.openxmlformats.org/officeDocument/2006/math">
                      <m:r>
                        <a:rPr lang="en-US" altLang="ko-Kore-KR" sz="3200" b="0" i="1" smtClean="0">
                          <a:solidFill>
                            <a:schemeClr val="accent1"/>
                          </a:solidFill>
                          <a:latin typeface="Cambria Math" panose="02040503050406030204" pitchFamily="18" charset="0"/>
                          <a:ea typeface="SpoqaHanSans-Bold"/>
                        </a:rPr>
                        <m:t>𝑉𝑎𝑟</m:t>
                      </m:r>
                      <m:r>
                        <a:rPr lang="ko-KR" altLang="en-US" sz="3200" b="0" i="1" smtClean="0">
                          <a:solidFill>
                            <a:schemeClr val="accent1"/>
                          </a:solidFill>
                          <a:latin typeface="Cambria Math" panose="02040503050406030204" pitchFamily="18" charset="0"/>
                          <a:ea typeface="SpoqaHanSans-Bold"/>
                        </a:rPr>
                        <m:t> </m:t>
                      </m:r>
                      <m:r>
                        <a:rPr lang="en-US" altLang="ko-KR" sz="320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h</m:t>
                      </m:r>
                      <m:r>
                        <a:rPr lang="en-US" altLang="ko-KR" sz="3200" b="0" i="1" smtClean="0">
                          <a:solidFill>
                            <a:schemeClr val="accent1"/>
                          </a:solidFill>
                          <a:latin typeface="Cambria Math" panose="02040503050406030204" pitchFamily="18" charset="0"/>
                          <a:ea typeface="SpoqaHanSans-Bold"/>
                        </a:rPr>
                        <m:t>(</m:t>
                      </m:r>
                      <m:r>
                        <a:rPr lang="en-US" altLang="ko-KR" sz="3200" b="0" i="1" smtClean="0">
                          <a:solidFill>
                            <a:schemeClr val="accent1"/>
                          </a:solidFill>
                          <a:latin typeface="Cambria Math" panose="02040503050406030204" pitchFamily="18" charset="0"/>
                          <a:ea typeface="SpoqaHanSans-Bold"/>
                        </a:rPr>
                        <m:t>𝑥</m:t>
                      </m:r>
                      <m:r>
                        <a:rPr lang="en-US" altLang="ko-KR" sz="3200" b="0" i="1" smtClean="0">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smtClean="0">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h</m:t>
                                  </m:r>
                                  <m:r>
                                    <a:rPr lang="en-US" altLang="ko-Kore-KR" sz="3200" b="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𝑥</m:t>
                                  </m:r>
                                  <m:r>
                                    <a:rPr lang="en-US" altLang="ko-Kore-KR" sz="3200" b="0" i="1" smtClean="0">
                                      <a:solidFill>
                                        <a:schemeClr val="accent1"/>
                                      </a:solidFill>
                                      <a:latin typeface="Cambria Math" panose="02040503050406030204" pitchFamily="18" charset="0"/>
                                      <a:ea typeface="SpoqaHanSans-Bold"/>
                                    </a:rPr>
                                    <m:t>) −</m:t>
                                  </m:r>
                                  <m:r>
                                    <a:rPr lang="en-US" altLang="ko-Kore-KR" sz="3200" i="1">
                                      <a:solidFill>
                                        <a:schemeClr val="accent1"/>
                                      </a:solidFill>
                                      <a:latin typeface="Cambria Math" panose="02040503050406030204" pitchFamily="18" charset="0"/>
                                      <a:ea typeface="SpoqaHanSans-Bold"/>
                                    </a:rPr>
                                    <m:t>𝐸</m:t>
                                  </m:r>
                                  <m:r>
                                    <a:rPr lang="en-US" altLang="ko-Kore-KR" sz="3200" i="1" smtClean="0">
                                      <a:solidFill>
                                        <a:schemeClr val="accent1"/>
                                      </a:solidFill>
                                      <a:latin typeface="Cambria Math" panose="02040503050406030204" pitchFamily="18" charset="0"/>
                                      <a:ea typeface="SpoqaHanSans-Bold"/>
                                    </a:rPr>
                                    <m:t>[</m:t>
                                  </m:r>
                                  <m:r>
                                    <a:rPr lang="en-US" altLang="ko-Kore-KR" sz="3200" b="0" i="1" smtClean="0">
                                      <a:solidFill>
                                        <a:schemeClr val="accent1"/>
                                      </a:solidFill>
                                      <a:latin typeface="Cambria Math" panose="02040503050406030204" pitchFamily="18" charset="0"/>
                                      <a:ea typeface="SpoqaHanSans-Bold"/>
                                    </a:rPr>
                                    <m:t>h</m:t>
                                  </m:r>
                                  <m:d>
                                    <m:dPr>
                                      <m:ctrlPr>
                                        <a:rPr lang="en-US" altLang="ko-Kore-KR" sz="3200" b="0" i="1" smtClean="0">
                                          <a:solidFill>
                                            <a:schemeClr val="accent1"/>
                                          </a:solidFill>
                                          <a:latin typeface="Cambria Math" panose="02040503050406030204" pitchFamily="18" charset="0"/>
                                          <a:ea typeface="SpoqaHanSans-Bold"/>
                                        </a:rPr>
                                      </m:ctrlPr>
                                    </m:dPr>
                                    <m:e>
                                      <m:r>
                                        <a:rPr lang="en-US" altLang="ko-Kore-KR" sz="3200" b="0" i="1" smtClean="0">
                                          <a:solidFill>
                                            <a:schemeClr val="accent1"/>
                                          </a:solidFill>
                                          <a:latin typeface="Cambria Math" panose="02040503050406030204" pitchFamily="18" charset="0"/>
                                          <a:ea typeface="SpoqaHanSans-Bold"/>
                                        </a:rPr>
                                        <m:t>𝑥</m:t>
                                      </m:r>
                                    </m:e>
                                  </m:d>
                                  <m:r>
                                    <a:rPr lang="en-US" altLang="ko-Kore-KR" sz="3200" b="0" i="1" smtClean="0">
                                      <a:solidFill>
                                        <a:schemeClr val="accent1"/>
                                      </a:solidFill>
                                      <a:latin typeface="Cambria Math" panose="02040503050406030204" pitchFamily="18" charset="0"/>
                                      <a:ea typeface="SpoqaHanSans-Bold"/>
                                    </a:rPr>
                                    <m:t>]</m:t>
                                  </m:r>
                                </m:e>
                              </m:d>
                            </m:e>
                            <m:sup>
                              <m:r>
                                <a:rPr lang="en-US" altLang="ko-Kore-KR" sz="3200" i="1">
                                  <a:solidFill>
                                    <a:schemeClr val="accent1"/>
                                  </a:solidFill>
                                  <a:latin typeface="Cambria Math" panose="02040503050406030204" pitchFamily="18" charset="0"/>
                                  <a:ea typeface="SpoqaHanSans-Bold"/>
                                </a:rPr>
                                <m:t>2</m:t>
                              </m:r>
                            </m:sup>
                          </m:sSup>
                        </m:e>
                      </m:d>
                    </m:oMath>
                  </m:oMathPara>
                </a14:m>
                <a:endParaRPr lang="en-US" altLang="ko-Kore-KR" sz="3200" i="1">
                  <a:solidFill>
                    <a:schemeClr val="accent1"/>
                  </a:solidFill>
                  <a:latin typeface="Spoqa Han Sans Neo Bold" panose="020B0500000000000000" pitchFamily="34" charset="-128"/>
                  <a:ea typeface="SpoqaHanSans-Bold"/>
                </a:endParaRPr>
              </a:p>
              <a:p>
                <a:pPr lvl="2"/>
                <a:endParaRPr lang="en-US" altLang="ko-Kore-KR" sz="3200" i="1">
                  <a:latin typeface="Spoqa Han Sans Neo Bold" panose="020B0500000000000000" pitchFamily="34" charset="-128"/>
                  <a:ea typeface="SpoqaHanSans-Bold"/>
                </a:endParaRPr>
              </a:p>
              <a:p>
                <a:pPr lvl="2"/>
                <a:endParaRPr lang="en-US" altLang="ko-Kore-KR" sz="3200" i="1">
                  <a:latin typeface="Spoqa Han Sans Neo Bold" panose="020B0500000000000000" pitchFamily="34" charset="-128"/>
                  <a:ea typeface="SpoqaHanSans-Bold"/>
                </a:endParaRPr>
              </a:p>
              <a:p>
                <a:pPr marL="685800" lvl="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400" b="1" spc="-45">
                    <a:solidFill>
                      <a:srgbClr val="53585F"/>
                    </a:solidFill>
                    <a:latin typeface="Spoqa Han Sans Neo Bold" panose="020B0500000000000000" pitchFamily="34" charset="-128"/>
                    <a:ea typeface="SpoqaHanSans-Bold"/>
                    <a:sym typeface="SpoqaHanSans-Bold"/>
                  </a:rPr>
                  <a:t>노이즈 </a:t>
                </a:r>
                <a:r>
                  <a:rPr lang="en-US" altLang="ko-KR" sz="4400" b="1" spc="-45">
                    <a:solidFill>
                      <a:srgbClr val="53585F"/>
                    </a:solidFill>
                    <a:latin typeface="Spoqa Han Sans Neo Bold" panose="020B0500000000000000" pitchFamily="34" charset="-128"/>
                    <a:ea typeface="SpoqaHanSans-Bold"/>
                    <a:sym typeface="SpoqaHanSans-Bold"/>
                  </a:rPr>
                  <a:t>(noise)</a:t>
                </a:r>
              </a:p>
              <a:p>
                <a:pPr marL="1371487" lvl="2" indent="-457200">
                  <a:buFontTx/>
                  <a:buChar char="-"/>
                </a:pPr>
                <a:r>
                  <a:rPr lang="ko-KR" altLang="en-US" sz="3200">
                    <a:solidFill>
                      <a:prstClr val="black"/>
                    </a:solidFill>
                    <a:latin typeface="Cambria Math" panose="02040503050406030204" pitchFamily="18" charset="0"/>
                    <a:ea typeface="Spoqa Han Sans Neo" panose="020B0500000000000000" pitchFamily="34" charset="-128"/>
                  </a:rPr>
                  <a:t>실제 값과 이상적인 모델간의 차이</a:t>
                </a:r>
                <a:r>
                  <a:rPr lang="en-US" altLang="ko-KR" sz="3200">
                    <a:solidFill>
                      <a:prstClr val="black"/>
                    </a:solidFill>
                    <a:latin typeface="Cambria Math" panose="02040503050406030204" pitchFamily="18" charset="0"/>
                    <a:ea typeface="Spoqa Han Sans Neo" panose="020B0500000000000000" pitchFamily="34" charset="-128"/>
                  </a:rPr>
                  <a:t> (</a:t>
                </a:r>
                <a:r>
                  <a:rPr lang="ko-KR" altLang="en-US" sz="3200">
                    <a:solidFill>
                      <a:prstClr val="black"/>
                    </a:solidFill>
                    <a:latin typeface="Cambria Math" panose="02040503050406030204" pitchFamily="18" charset="0"/>
                    <a:ea typeface="Spoqa Han Sans Neo" panose="020B0500000000000000" pitchFamily="34" charset="-128"/>
                  </a:rPr>
                  <a:t>줄일 수 없는 에러</a:t>
                </a:r>
                <a:r>
                  <a:rPr lang="en-US" altLang="ko-KR" sz="3200">
                    <a:solidFill>
                      <a:prstClr val="black"/>
                    </a:solidFill>
                    <a:latin typeface="Cambria Math" panose="02040503050406030204" pitchFamily="18" charset="0"/>
                    <a:ea typeface="Spoqa Han Sans Neo" panose="020B0500000000000000" pitchFamily="34" charset="-128"/>
                  </a:rPr>
                  <a:t>)</a:t>
                </a:r>
              </a:p>
              <a:p>
                <a:pPr lvl="2"/>
                <a14:m>
                  <m:oMathPara xmlns:m="http://schemas.openxmlformats.org/officeDocument/2006/math">
                    <m:oMathParaPr>
                      <m:jc m:val="centerGroup"/>
                    </m:oMathParaPr>
                    <m:oMath xmlns:m="http://schemas.openxmlformats.org/officeDocument/2006/math">
                      <m:r>
                        <a:rPr lang="en-US" altLang="ko-KR" sz="3200" b="0" i="1" smtClean="0">
                          <a:solidFill>
                            <a:schemeClr val="accent6"/>
                          </a:solidFill>
                          <a:latin typeface="Cambria Math" panose="02040503050406030204" pitchFamily="18" charset="0"/>
                          <a:ea typeface="SpoqaHanSans-Bold"/>
                        </a:rPr>
                        <m:t>𝑁𝑜𝑖𝑠𝑒</m:t>
                      </m:r>
                      <m:r>
                        <a:rPr lang="ko-KR" altLang="en-US" sz="3200" i="1">
                          <a:solidFill>
                            <a:schemeClr val="accent6"/>
                          </a:solidFill>
                          <a:latin typeface="Cambria Math" panose="02040503050406030204" pitchFamily="18" charset="0"/>
                          <a:ea typeface="SpoqaHanSans-Bold"/>
                        </a:rPr>
                        <m:t> </m:t>
                      </m:r>
                      <m:d>
                        <m:dPr>
                          <m:begChr m:val="["/>
                          <m:endChr m:val="]"/>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h</m:t>
                          </m:r>
                          <m:d>
                            <m:dPr>
                              <m:ctrlPr>
                                <a:rPr lang="en-US" altLang="ko-KR" sz="3200" i="1">
                                  <a:solidFill>
                                    <a:schemeClr val="accent6"/>
                                  </a:solidFill>
                                  <a:latin typeface="Cambria Math" panose="02040503050406030204" pitchFamily="18" charset="0"/>
                                  <a:ea typeface="SpoqaHanSans-Bold"/>
                                </a:rPr>
                              </m:ctrlPr>
                            </m:dPr>
                            <m:e>
                              <m:r>
                                <a:rPr lang="en-US" altLang="ko-KR" sz="3200" i="1">
                                  <a:solidFill>
                                    <a:schemeClr val="accent6"/>
                                  </a:solidFill>
                                  <a:latin typeface="Cambria Math" panose="02040503050406030204" pitchFamily="18" charset="0"/>
                                  <a:ea typeface="SpoqaHanSans-Bold"/>
                                </a:rPr>
                                <m:t>𝑥</m:t>
                              </m:r>
                            </m:e>
                          </m:d>
                        </m:e>
                      </m:d>
                      <m:r>
                        <a:rPr lang="en-US" altLang="ko-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𝑦</m:t>
                                  </m:r>
                                  <m:r>
                                    <a:rPr lang="en-US" altLang="ko-Kore-KR" sz="3200" b="0" i="1" smtClean="0">
                                      <a:solidFill>
                                        <a:schemeClr val="accent6"/>
                                      </a:solidFill>
                                      <a:latin typeface="Cambria Math" panose="02040503050406030204" pitchFamily="18" charset="0"/>
                                      <a:ea typeface="SpoqaHanSans-Bold"/>
                                    </a:rPr>
                                    <m:t> −</m:t>
                                  </m:r>
                                  <m:r>
                                    <a:rPr lang="en-US" altLang="ko-Kore-KR" sz="3200" b="0" i="1" smtClean="0">
                                      <a:solidFill>
                                        <a:schemeClr val="accent6"/>
                                      </a:solidFill>
                                      <a:latin typeface="Cambria Math" panose="02040503050406030204" pitchFamily="18" charset="0"/>
                                      <a:ea typeface="SpoqaHanSans-Bold"/>
                                    </a:rPr>
                                    <m:t>𝑓</m:t>
                                  </m:r>
                                  <m:d>
                                    <m:dPr>
                                      <m:ctrlPr>
                                        <a:rPr lang="en-US" altLang="ko-Kore-KR" sz="3200" b="0" i="1" smtClean="0">
                                          <a:solidFill>
                                            <a:schemeClr val="accent6"/>
                                          </a:solidFill>
                                          <a:latin typeface="Cambria Math" panose="02040503050406030204" pitchFamily="18" charset="0"/>
                                          <a:ea typeface="SpoqaHanSans-Bold"/>
                                        </a:rPr>
                                      </m:ctrlPr>
                                    </m:dPr>
                                    <m:e>
                                      <m:r>
                                        <a:rPr lang="en-US" altLang="ko-Kore-KR" sz="3200" b="0" i="1" smtClean="0">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r>
                        <a:rPr lang="en-US" altLang="ko-Kore-KR" sz="3200" b="0" i="1" smtClean="0">
                          <a:solidFill>
                            <a:schemeClr val="accent6"/>
                          </a:solidFill>
                          <a:latin typeface="Cambria Math" panose="02040503050406030204" pitchFamily="18" charset="0"/>
                          <a:ea typeface="SpoqaHanSans-Bold"/>
                        </a:rPr>
                        <m:t>𝐸</m:t>
                      </m:r>
                      <m:d>
                        <m:dPr>
                          <m:begChr m:val="["/>
                          <m:endChr m:val="]"/>
                          <m:ctrlPr>
                            <a:rPr lang="en-US" altLang="ko-Kore-KR" sz="3200" b="0" i="1" smtClean="0">
                              <a:solidFill>
                                <a:schemeClr val="accent6"/>
                              </a:solidFill>
                              <a:latin typeface="Cambria Math" panose="02040503050406030204" pitchFamily="18" charset="0"/>
                              <a:ea typeface="SpoqaHanSans-Bold"/>
                            </a:rPr>
                          </m:ctrlPr>
                        </m:dPr>
                        <m:e>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𝜖</m:t>
                              </m:r>
                            </m:e>
                            <m:sup>
                              <m:r>
                                <a:rPr lang="en-US" altLang="ko-Kore-KR" sz="3200" b="0" i="1" smtClean="0">
                                  <a:solidFill>
                                    <a:schemeClr val="accent6"/>
                                  </a:solidFill>
                                  <a:latin typeface="Cambria Math" panose="02040503050406030204" pitchFamily="18" charset="0"/>
                                  <a:ea typeface="SpoqaHanSans-Bold"/>
                                </a:rPr>
                                <m:t>2</m:t>
                              </m:r>
                            </m:sup>
                          </m:sSup>
                        </m:e>
                      </m:d>
                      <m:r>
                        <a:rPr lang="en-US" altLang="ko-Kore-KR" sz="3200" b="0" i="1" smtClean="0">
                          <a:solidFill>
                            <a:schemeClr val="accent6"/>
                          </a:solidFill>
                          <a:latin typeface="Cambria Math" panose="02040503050406030204" pitchFamily="18" charset="0"/>
                          <a:ea typeface="SpoqaHanSans-Bold"/>
                        </a:rPr>
                        <m:t>=</m:t>
                      </m:r>
                      <m:sSup>
                        <m:sSupPr>
                          <m:ctrlPr>
                            <a:rPr lang="en-US" altLang="ko-Kore-KR" sz="3200" b="0" i="1" smtClean="0">
                              <a:solidFill>
                                <a:schemeClr val="accent6"/>
                              </a:solidFill>
                              <a:latin typeface="Cambria Math" panose="02040503050406030204" pitchFamily="18" charset="0"/>
                              <a:ea typeface="SpoqaHanSans-Bold"/>
                            </a:rPr>
                          </m:ctrlPr>
                        </m:sSupPr>
                        <m:e>
                          <m:r>
                            <a:rPr lang="en-US" altLang="ko-Kore-KR" sz="3200" b="0" i="1" smtClean="0">
                              <a:solidFill>
                                <a:schemeClr val="accent6"/>
                              </a:solidFill>
                              <a:latin typeface="Cambria Math" panose="02040503050406030204" pitchFamily="18" charset="0"/>
                              <a:ea typeface="SpoqaHanSans-Bold"/>
                            </a:rPr>
                            <m:t>𝜎</m:t>
                          </m:r>
                        </m:e>
                        <m:sup>
                          <m:r>
                            <a:rPr lang="en-US" altLang="ko-Kore-KR" sz="3200" b="0" i="1" smtClean="0">
                              <a:solidFill>
                                <a:schemeClr val="accent6"/>
                              </a:solidFill>
                              <a:latin typeface="Cambria Math" panose="02040503050406030204" pitchFamily="18" charset="0"/>
                              <a:ea typeface="SpoqaHanSans-Bold"/>
                            </a:rPr>
                            <m:t>2</m:t>
                          </m:r>
                        </m:sup>
                      </m:sSup>
                    </m:oMath>
                  </m:oMathPara>
                </a14:m>
                <a:endParaRPr lang="en-US" altLang="ko-Kore-KR" sz="3200" i="1">
                  <a:solidFill>
                    <a:schemeClr val="accent6"/>
                  </a:solidFill>
                  <a:latin typeface="Spoqa Han Sans Neo Bold" panose="020B0500000000000000" pitchFamily="34" charset="-128"/>
                  <a:ea typeface="SpoqaHanSans-Bold"/>
                </a:endParaRPr>
              </a:p>
              <a:p>
                <a:pPr lvl="2"/>
                <a:endParaRPr lang="en-US" altLang="ko-Kore-KR" sz="3200" i="1">
                  <a:latin typeface="Spoqa Han Sans Neo Bold" panose="020B0500000000000000" pitchFamily="34" charset="-128"/>
                  <a:ea typeface="SpoqaHanSans-Bold"/>
                </a:endParaRPr>
              </a:p>
            </p:txBody>
          </p:sp>
        </mc:Choice>
        <mc:Fallback xmlns="">
          <p:sp>
            <p:nvSpPr>
              <p:cNvPr id="10" name="Shape 133">
                <a:extLst>
                  <a:ext uri="{FF2B5EF4-FFF2-40B4-BE49-F238E27FC236}">
                    <a16:creationId xmlns:a16="http://schemas.microsoft.com/office/drawing/2014/main" id="{2C016542-AD63-AA40-8A02-7265D50CCC59}"/>
                  </a:ext>
                </a:extLst>
              </p:cNvPr>
              <p:cNvSpPr>
                <a:spLocks noRot="1" noChangeAspect="1" noMove="1" noResize="1" noEditPoints="1" noAdjustHandles="1" noChangeArrowheads="1" noChangeShapeType="1" noTextEdit="1"/>
              </p:cNvSpPr>
              <p:nvPr/>
            </p:nvSpPr>
            <p:spPr>
              <a:xfrm>
                <a:off x="2348470" y="3401616"/>
                <a:ext cx="11233248" cy="10577832"/>
              </a:xfrm>
              <a:prstGeom prst="rect">
                <a:avLst/>
              </a:prstGeom>
              <a:blipFill>
                <a:blip r:embed="rId4"/>
                <a:stretch>
                  <a:fillRect l="-2659" t="-1729" r="-1248"/>
                </a:stretch>
              </a:blipFill>
              <a:ln w="12700">
                <a:miter lim="400000"/>
              </a:ln>
              <a:extLst>
                <a:ext uri="{C572A759-6A51-4108-AA02-DFA0A04FC94B}">
                  <ma14:wrappingTextBoxFlag xmlns:a14="http://schemas.microsoft.com/office/drawing/2010/main" xmlns:ma14="http://schemas.microsoft.com/office/mac/drawingml/2011/main" xmlns="" val="1"/>
                </a:ext>
              </a:extLst>
            </p:spPr>
            <p:txBody>
              <a:bodyPr/>
              <a:lstStyle/>
              <a:p>
                <a:r>
                  <a:rPr lang="en-US">
                    <a:noFill/>
                  </a:rPr>
                  <a:t> </a:t>
                </a:r>
              </a:p>
            </p:txBody>
          </p:sp>
        </mc:Fallback>
      </mc:AlternateContent>
      <p:pic>
        <p:nvPicPr>
          <p:cNvPr id="11" name="그림 10">
            <a:extLst>
              <a:ext uri="{FF2B5EF4-FFF2-40B4-BE49-F238E27FC236}">
                <a16:creationId xmlns:a16="http://schemas.microsoft.com/office/drawing/2014/main" id="{FBE77512-7133-F74A-AC55-C6C94ADBA9FF}"/>
              </a:ext>
            </a:extLst>
          </p:cNvPr>
          <p:cNvPicPr>
            <a:picLocks noChangeAspect="1"/>
          </p:cNvPicPr>
          <p:nvPr/>
        </p:nvPicPr>
        <p:blipFill>
          <a:blip r:embed="rId5"/>
          <a:stretch>
            <a:fillRect/>
          </a:stretch>
        </p:blipFill>
        <p:spPr>
          <a:xfrm>
            <a:off x="13557795" y="2957237"/>
            <a:ext cx="6235700" cy="6731000"/>
          </a:xfrm>
          <a:prstGeom prst="rect">
            <a:avLst/>
          </a:prstGeom>
        </p:spPr>
      </p:pic>
      <p:sp>
        <p:nvSpPr>
          <p:cNvPr id="12" name="직사각형 11">
            <a:extLst>
              <a:ext uri="{FF2B5EF4-FFF2-40B4-BE49-F238E27FC236}">
                <a16:creationId xmlns:a16="http://schemas.microsoft.com/office/drawing/2014/main" id="{B2F8BDE6-878C-E14B-9A8A-684970F9A789}"/>
              </a:ext>
            </a:extLst>
          </p:cNvPr>
          <p:cNvSpPr/>
          <p:nvPr/>
        </p:nvSpPr>
        <p:spPr>
          <a:xfrm>
            <a:off x="14004914" y="9662249"/>
            <a:ext cx="5341462" cy="369332"/>
          </a:xfrm>
          <a:prstGeom prst="rect">
            <a:avLst/>
          </a:prstGeom>
        </p:spPr>
        <p:txBody>
          <a:bodyPr wrap="none">
            <a:spAutoFit/>
          </a:bodyPr>
          <a:lstStyle/>
          <a:p>
            <a:r>
              <a:rPr lang="ko-Kore-KR" altLang="en-US"/>
              <a:t>http://scott.fortmann-roe.com/docs/BiasVariance.html</a:t>
            </a:r>
          </a:p>
        </p:txBody>
      </p:sp>
      <p:sp>
        <p:nvSpPr>
          <p:cNvPr id="9" name="Shape 223">
            <a:extLst>
              <a:ext uri="{FF2B5EF4-FFF2-40B4-BE49-F238E27FC236}">
                <a16:creationId xmlns:a16="http://schemas.microsoft.com/office/drawing/2014/main" id="{DE9336C8-C9C2-3F47-841C-6E8D5758B823}"/>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633070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파라미터 공유 </a:t>
            </a:r>
            <a:r>
              <a:rPr lang="en-US" altLang="ko-Kore-KR" b="1" dirty="0"/>
              <a:t>(parameter sharing)</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8418A2A8-D062-A04E-AEB4-89824546E3E3}"/>
              </a:ext>
            </a:extLst>
          </p:cNvPr>
          <p:cNvSpPr txBox="1"/>
          <p:nvPr/>
        </p:nvSpPr>
        <p:spPr>
          <a:xfrm>
            <a:off x="2396835" y="3255112"/>
            <a:ext cx="17527011" cy="5016758"/>
          </a:xfrm>
          <a:prstGeom prst="rect">
            <a:avLst/>
          </a:prstGeom>
          <a:noFill/>
        </p:spPr>
        <p:txBody>
          <a:bodyPr wrap="square" rtlCol="0">
            <a:spAutoFit/>
          </a:bodyPr>
          <a:lstStyle/>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일반적인 이미지 처리에서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이미지의 특정한 부분을 변환할 때 유용한 방법이 다른 부분을 변환할 때도 유용한 경우가 통계적으로 높게 나타난다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kumimoji="1" lang="ko-KR" altLang="en-US" sz="4000" dirty="0">
                <a:latin typeface="Spoqa Han Sans Neo" panose="020B0500000000000000" pitchFamily="34" charset="-128"/>
                <a:ea typeface="Spoqa Han Sans Neo" panose="020B0500000000000000" pitchFamily="34" charset="-128"/>
                <a:sym typeface="Wingdings" pitchFamily="2" charset="2"/>
              </a:rPr>
              <a:t>모든 다른 이미지 필드의 위치에서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같은 종류의 변환을 해도 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공유해보자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ore-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è"/>
            </a:pP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이는 또한 학습하여야 하는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매우 줄인다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메모리와 연산속도에서 이득</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4000" dirty="0">
              <a:latin typeface="Spoqa Han Sans Neo" panose="020B0500000000000000" pitchFamily="34" charset="-128"/>
              <a:ea typeface="Spoqa Han Sans Neo" panose="020B0500000000000000" pitchFamily="34" charset="-128"/>
              <a:sym typeface="Wingdings" pitchFamily="2" charset="2"/>
            </a:endParaRPr>
          </a:p>
        </p:txBody>
      </p:sp>
      <p:pic>
        <p:nvPicPr>
          <p:cNvPr id="7170" name="Picture 2">
            <a:extLst>
              <a:ext uri="{FF2B5EF4-FFF2-40B4-BE49-F238E27FC236}">
                <a16:creationId xmlns:a16="http://schemas.microsoft.com/office/drawing/2014/main" id="{1D43FD12-FE6C-3346-8F78-0E4D23298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416" y="8271870"/>
            <a:ext cx="9185847" cy="5167039"/>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6035FC12-E149-FD44-9E26-21E53DF2C458}"/>
              </a:ext>
            </a:extLst>
          </p:cNvPr>
          <p:cNvSpPr/>
          <p:nvPr/>
        </p:nvSpPr>
        <p:spPr>
          <a:xfrm>
            <a:off x="10614058" y="7902538"/>
            <a:ext cx="5593454" cy="369332"/>
          </a:xfrm>
          <a:prstGeom prst="rect">
            <a:avLst/>
          </a:prstGeom>
        </p:spPr>
        <p:txBody>
          <a:bodyPr wrap="none">
            <a:spAutoFit/>
          </a:bodyPr>
          <a:lstStyle/>
          <a:p>
            <a:r>
              <a:rPr lang="ko-Kore-KR" altLang="en-US" dirty="0"/>
              <a:t>https://numpydl.readthedocs.io/en/latest/tutorials/CNN/</a:t>
            </a:r>
          </a:p>
        </p:txBody>
      </p:sp>
    </p:spTree>
    <p:extLst>
      <p:ext uri="{BB962C8B-B14F-4D97-AF65-F5344CB8AC3E}">
        <p14:creationId xmlns:p14="http://schemas.microsoft.com/office/powerpoint/2010/main" val="3850014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RNN</a:t>
            </a:r>
            <a:r>
              <a:rPr lang="ko-Kore-KR" altLang="en-US" b="1" dirty="0"/>
              <a:t>의 파라미터 공유 </a:t>
            </a:r>
            <a:r>
              <a:rPr lang="en-US" altLang="ko-Kore-KR" b="1" dirty="0"/>
              <a:t>(parameter sharing)</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8418A2A8-D062-A04E-AEB4-89824546E3E3}"/>
              </a:ext>
            </a:extLst>
          </p:cNvPr>
          <p:cNvSpPr txBox="1"/>
          <p:nvPr/>
        </p:nvSpPr>
        <p:spPr>
          <a:xfrm>
            <a:off x="2369126" y="3875586"/>
            <a:ext cx="17527011" cy="4401205"/>
          </a:xfrm>
          <a:prstGeom prst="rect">
            <a:avLst/>
          </a:prstGeom>
          <a:noFill/>
        </p:spPr>
        <p:txBody>
          <a:bodyPr wrap="square" rtlCol="0">
            <a:spAutoFit/>
          </a:bodyPr>
          <a:lstStyle/>
          <a:p>
            <a:pPr marL="571500" indent="-571500">
              <a:buFont typeface="Wingdings" pitchFamily="2" charset="2"/>
              <a:buChar char="à"/>
            </a:pPr>
            <a:endParaRPr kumimoji="1" lang="en-US" altLang="ko-Kore-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è"/>
            </a:pPr>
            <a:r>
              <a:rPr kumimoji="1" lang="en-US" altLang="ko-KR" sz="4000" dirty="0">
                <a:latin typeface="Spoqa Han Sans Neo" panose="020B0500000000000000" pitchFamily="34" charset="-128"/>
                <a:ea typeface="Spoqa Han Sans Neo" panose="020B0500000000000000" pitchFamily="34" charset="-128"/>
                <a:sym typeface="Wingdings" pitchFamily="2" charset="2"/>
              </a:rPr>
              <a:t>RNN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역시 각각 다른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time step</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마다 같은 변형을 취하면 된다는 가정에 세운 모델이므로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공유한다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è"/>
            </a:pPr>
            <a:endParaRPr kumimoji="1" lang="en-US" altLang="ko-Kore-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è"/>
            </a:pPr>
            <a:r>
              <a:rPr kumimoji="1" lang="ko-Kore-KR" altLang="en-US" sz="4000" dirty="0">
                <a:latin typeface="Spoqa Han Sans Neo" panose="020B0500000000000000" pitchFamily="34" charset="-128"/>
                <a:ea typeface="Spoqa Han Sans Neo" panose="020B0500000000000000" pitchFamily="34" charset="-128"/>
                <a:sym typeface="Wingdings" pitchFamily="2" charset="2"/>
              </a:rPr>
              <a:t>파라미터가 공유되어있기 때문에</a:t>
            </a:r>
            <a:r>
              <a:rPr kumimoji="1" lang="en-US" altLang="ko-Kore-KR" sz="4000" dirty="0">
                <a:latin typeface="Spoqa Han Sans Neo" panose="020B0500000000000000" pitchFamily="34" charset="-128"/>
                <a:ea typeface="Spoqa Han Sans Neo" panose="020B0500000000000000" pitchFamily="34" charset="-128"/>
                <a:sym typeface="Wingdings" pitchFamily="2" charset="2"/>
              </a:rPr>
              <a:t>, RNN</a:t>
            </a:r>
            <a:r>
              <a:rPr kumimoji="1" lang="ko-Kore-KR" altLang="en-US" sz="4000" dirty="0">
                <a:latin typeface="Spoqa Han Sans Neo" panose="020B0500000000000000" pitchFamily="34" charset="-128"/>
                <a:ea typeface="Spoqa Han Sans Neo" panose="020B0500000000000000" pitchFamily="34" charset="-128"/>
                <a:sym typeface="Wingdings" pitchFamily="2" charset="2"/>
              </a:rPr>
              <a:t>을 다른 시퀀스 사이즈로 바꾸면서 학습이 가능하다 </a:t>
            </a:r>
            <a:r>
              <a:rPr kumimoji="1" lang="en-US" altLang="ko-Kore-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p:txBody>
      </p:sp>
      <p:pic>
        <p:nvPicPr>
          <p:cNvPr id="10242" name="Picture 2" descr="Unfolded computatinal graph of an RNN. Source: Own figure.">
            <a:extLst>
              <a:ext uri="{FF2B5EF4-FFF2-40B4-BE49-F238E27FC236}">
                <a16:creationId xmlns:a16="http://schemas.microsoft.com/office/drawing/2014/main" id="{CEE1C3B5-3F3B-984E-90C5-990984D85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454" y="7742549"/>
            <a:ext cx="131064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218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dirty="0" err="1">
                <a:latin typeface="SpoqaHanSans-Bold" panose="020B0500000000000000" pitchFamily="34" charset="-128"/>
                <a:ea typeface="SpoqaHanSans-Bold" panose="020B0500000000000000" pitchFamily="34" charset="-128"/>
              </a:rPr>
              <a:t>딥러닝을</a:t>
            </a:r>
            <a:r>
              <a:rPr lang="ko-KR" altLang="en-US" b="1" dirty="0">
                <a:latin typeface="SpoqaHanSans-Bold" panose="020B0500000000000000" pitchFamily="34" charset="-128"/>
                <a:ea typeface="SpoqaHanSans-Bold" panose="020B0500000000000000" pitchFamily="34" charset="-128"/>
              </a:rPr>
              <a:t> 위한 </a:t>
            </a:r>
            <a:r>
              <a:rPr lang="en-US" b="1" dirty="0" err="1">
                <a:latin typeface="SpoqaHanSans-Bold" panose="020B0500000000000000" pitchFamily="34" charset="-128"/>
                <a:ea typeface="SpoqaHanSans-Bold" panose="020B0500000000000000" pitchFamily="34" charset="-128"/>
              </a:rPr>
              <a:t>정</a:t>
            </a:r>
            <a:r>
              <a:rPr lang="ko-KR" altLang="en-US" b="1" dirty="0">
                <a:latin typeface="SpoqaHanSans-Bold" panose="020B0500000000000000" pitchFamily="34" charset="-128"/>
                <a:ea typeface="SpoqaHanSans-Bold" panose="020B0500000000000000" pitchFamily="34" charset="-128"/>
              </a:rPr>
              <a:t>형</a:t>
            </a:r>
            <a:r>
              <a:rPr lang="en-US" b="1" dirty="0" err="1">
                <a:latin typeface="SpoqaHanSans-Bold" panose="020B0500000000000000" pitchFamily="34" charset="-128"/>
                <a:ea typeface="SpoqaHanSans-Bold" panose="020B0500000000000000" pitchFamily="34" charset="-128"/>
              </a:rPr>
              <a:t>화</a:t>
            </a: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7. </a:t>
            </a:r>
            <a:r>
              <a:rPr lang="ko-KR" altLang="en-US" b="1" dirty="0">
                <a:solidFill>
                  <a:srgbClr val="ED234B"/>
                </a:solidFill>
                <a:latin typeface="SpoqaHanSans-Bold" panose="020B0500000000000000" pitchFamily="34" charset="-128"/>
                <a:ea typeface="SpoqaHanSans-Bold" panose="020B0500000000000000" pitchFamily="34" charset="-128"/>
              </a:rPr>
              <a:t>다중 작업 학습</a:t>
            </a:r>
            <a:r>
              <a:rPr lang="en-US" altLang="ko-KR" b="1" dirty="0">
                <a:solidFill>
                  <a:srgbClr val="ED234B"/>
                </a:solidFill>
                <a:latin typeface="SpoqaHanSans-Bold" panose="020B0500000000000000" pitchFamily="34" charset="-128"/>
                <a:ea typeface="SpoqaHanSans-Bold" panose="020B0500000000000000" pitchFamily="34" charset="-128"/>
              </a:rPr>
              <a:t>(multi-task learning)</a:t>
            </a:r>
            <a:endParaRPr lang="ko-KR" altLang="en-US" b="1" dirty="0">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42</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3406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다중 작업 학습 </a:t>
            </a:r>
            <a:r>
              <a:rPr lang="en-US" altLang="ko-Kore-KR" b="1" dirty="0"/>
              <a:t>(multi-task learning</a:t>
            </a:r>
            <a:r>
              <a:rPr lang="en-US" altLang="ko-KR" b="1" dirty="0"/>
              <a:t>; MTL</a:t>
            </a:r>
            <a:r>
              <a:rPr lang="en-US" altLang="ko-Kore-KR" b="1" dirty="0"/>
              <a:t>)</a:t>
            </a:r>
          </a:p>
        </p:txBody>
      </p:sp>
      <p:sp>
        <p:nvSpPr>
          <p:cNvPr id="2" name="TextBox 1">
            <a:extLst>
              <a:ext uri="{FF2B5EF4-FFF2-40B4-BE49-F238E27FC236}">
                <a16:creationId xmlns:a16="http://schemas.microsoft.com/office/drawing/2014/main" id="{E41F5148-ABE4-7C46-9EF1-AA7366F7650E}"/>
              </a:ext>
            </a:extLst>
          </p:cNvPr>
          <p:cNvSpPr txBox="1"/>
          <p:nvPr/>
        </p:nvSpPr>
        <p:spPr>
          <a:xfrm>
            <a:off x="2123469" y="3457131"/>
            <a:ext cx="18935440" cy="4832092"/>
          </a:xfrm>
          <a:prstGeom prst="rect">
            <a:avLst/>
          </a:prstGeom>
          <a:noFill/>
        </p:spPr>
        <p:txBody>
          <a:bodyPr wrap="square" rtlCol="0">
            <a:spAutoFit/>
          </a:bodyPr>
          <a:lstStyle/>
          <a:p>
            <a:r>
              <a:rPr kumimoji="1" lang="ko-KR" altLang="en-US" sz="4400" dirty="0">
                <a:latin typeface="Spoqa Han Sans Neo" panose="020B0500000000000000" pitchFamily="34" charset="-128"/>
                <a:ea typeface="Spoqa Han Sans Neo" panose="020B0500000000000000" pitchFamily="34" charset="-128"/>
              </a:rPr>
              <a:t>공통된 포괄적인 </a:t>
            </a:r>
            <a:r>
              <a:rPr kumimoji="1" lang="ko-KR" altLang="en-US" sz="4400" dirty="0" err="1">
                <a:latin typeface="Spoqa Han Sans Neo" panose="020B0500000000000000" pitchFamily="34" charset="-128"/>
                <a:ea typeface="Spoqa Han Sans Neo" panose="020B0500000000000000" pitchFamily="34" charset="-128"/>
              </a:rPr>
              <a:t>파라미터</a:t>
            </a:r>
            <a:r>
              <a:rPr kumimoji="1" lang="en-US" altLang="ko-KR" sz="4400" dirty="0">
                <a:latin typeface="Spoqa Han Sans Neo" panose="020B0500000000000000" pitchFamily="34" charset="-128"/>
                <a:ea typeface="Spoqa Han Sans Neo" panose="020B0500000000000000" pitchFamily="34" charset="-128"/>
              </a:rPr>
              <a:t>(</a:t>
            </a:r>
            <a:r>
              <a:rPr kumimoji="1" lang="en" altLang="ko-KR" sz="4400" dirty="0">
                <a:latin typeface="Spoqa Han Sans Neo" panose="020B0500000000000000" pitchFamily="34" charset="-128"/>
                <a:ea typeface="Spoqa Han Sans Neo" panose="020B0500000000000000" pitchFamily="34" charset="-128"/>
              </a:rPr>
              <a:t>generic parameter)</a:t>
            </a:r>
            <a:r>
              <a:rPr kumimoji="1" lang="ko-KR" altLang="en-US" sz="4400" dirty="0" err="1">
                <a:latin typeface="Spoqa Han Sans Neo" panose="020B0500000000000000" pitchFamily="34" charset="-128"/>
                <a:ea typeface="Spoqa Han Sans Neo" panose="020B0500000000000000" pitchFamily="34" charset="-128"/>
              </a:rPr>
              <a:t>를</a:t>
            </a:r>
            <a:r>
              <a:rPr kumimoji="1" lang="ko-KR" altLang="en-US" sz="4400" dirty="0">
                <a:latin typeface="Spoqa Han Sans Neo" panose="020B0500000000000000" pitchFamily="34" charset="-128"/>
                <a:ea typeface="Spoqa Han Sans Neo" panose="020B0500000000000000" pitchFamily="34" charset="-128"/>
              </a:rPr>
              <a:t> 공유하면서 여러 개의 작업을 동시에 학습하는 과정</a:t>
            </a:r>
            <a:r>
              <a:rPr kumimoji="1" lang="en-US" altLang="ko-KR" sz="4400" dirty="0">
                <a:latin typeface="Spoqa Han Sans Neo" panose="020B0500000000000000" pitchFamily="34" charset="-128"/>
                <a:ea typeface="Spoqa Han Sans Neo" panose="020B0500000000000000" pitchFamily="34" charset="-128"/>
              </a:rPr>
              <a:t>.</a:t>
            </a:r>
            <a:br>
              <a:rPr kumimoji="1" lang="en-US" altLang="ko-KR" sz="4400" dirty="0">
                <a:latin typeface="Spoqa Han Sans Neo" panose="020B0500000000000000" pitchFamily="34" charset="-128"/>
                <a:ea typeface="Spoqa Han Sans Neo" panose="020B0500000000000000" pitchFamily="34" charset="-128"/>
              </a:rPr>
            </a:br>
            <a:r>
              <a:rPr kumimoji="1" lang="en-US" altLang="ko-KR" sz="4400" dirty="0">
                <a:latin typeface="Spoqa Han Sans Neo" panose="020B0500000000000000" pitchFamily="34" charset="-128"/>
                <a:ea typeface="Spoqa Han Sans Neo" panose="020B0500000000000000" pitchFamily="34" charset="-128"/>
              </a:rPr>
              <a:t>=&gt; </a:t>
            </a:r>
            <a:r>
              <a:rPr kumimoji="1" lang="ko-KR" altLang="en-US" sz="4400" dirty="0">
                <a:latin typeface="Spoqa Han Sans Neo" panose="020B0500000000000000" pitchFamily="34" charset="-128"/>
                <a:ea typeface="Spoqa Han Sans Neo" panose="020B0500000000000000" pitchFamily="34" charset="-128"/>
              </a:rPr>
              <a:t>주요 작업</a:t>
            </a:r>
            <a:r>
              <a:rPr kumimoji="1" lang="en-US" altLang="ko-KR" sz="4400" dirty="0">
                <a:latin typeface="Spoqa Han Sans Neo" panose="020B0500000000000000" pitchFamily="34" charset="-128"/>
                <a:ea typeface="Spoqa Han Sans Neo" panose="020B0500000000000000" pitchFamily="34" charset="-128"/>
              </a:rPr>
              <a:t>(</a:t>
            </a:r>
            <a:r>
              <a:rPr kumimoji="1" lang="en" altLang="ko-KR" sz="4400" dirty="0">
                <a:latin typeface="Spoqa Han Sans Neo" panose="020B0500000000000000" pitchFamily="34" charset="-128"/>
                <a:ea typeface="Spoqa Han Sans Neo" panose="020B0500000000000000" pitchFamily="34" charset="-128"/>
              </a:rPr>
              <a:t>main task) </a:t>
            </a:r>
            <a:r>
              <a:rPr kumimoji="1" lang="ko-KR" altLang="en-US" sz="4400" dirty="0">
                <a:latin typeface="Spoqa Han Sans Neo" panose="020B0500000000000000" pitchFamily="34" charset="-128"/>
                <a:ea typeface="Spoqa Han Sans Neo" panose="020B0500000000000000" pitchFamily="34" charset="-128"/>
              </a:rPr>
              <a:t>이외에의 부수 작업</a:t>
            </a:r>
            <a:r>
              <a:rPr kumimoji="1" lang="en-US" altLang="ko-KR" sz="4400" dirty="0">
                <a:latin typeface="Spoqa Han Sans Neo" panose="020B0500000000000000" pitchFamily="34" charset="-128"/>
                <a:ea typeface="Spoqa Han Sans Neo" panose="020B0500000000000000" pitchFamily="34" charset="-128"/>
              </a:rPr>
              <a:t>(</a:t>
            </a:r>
            <a:r>
              <a:rPr kumimoji="1" lang="en" altLang="ko-KR" sz="4400" dirty="0">
                <a:latin typeface="Spoqa Han Sans Neo" panose="020B0500000000000000" pitchFamily="34" charset="-128"/>
                <a:ea typeface="Spoqa Han Sans Neo" panose="020B0500000000000000" pitchFamily="34" charset="-128"/>
              </a:rPr>
              <a:t>auxiliary task)</a:t>
            </a:r>
            <a:r>
              <a:rPr kumimoji="1" lang="ko-KR" altLang="en-US" sz="4400" dirty="0">
                <a:latin typeface="Spoqa Han Sans Neo" panose="020B0500000000000000" pitchFamily="34" charset="-128"/>
                <a:ea typeface="Spoqa Han Sans Neo" panose="020B0500000000000000" pitchFamily="34" charset="-128"/>
              </a:rPr>
              <a:t>이 모델의 일반화를 돕는다</a:t>
            </a:r>
            <a:r>
              <a:rPr kumimoji="1" lang="en-US" altLang="ko-KR" sz="4400" dirty="0">
                <a:latin typeface="Spoqa Han Sans Neo" panose="020B0500000000000000" pitchFamily="34" charset="-128"/>
                <a:ea typeface="Spoqa Han Sans Neo" panose="020B0500000000000000" pitchFamily="34" charset="-128"/>
              </a:rPr>
              <a:t>!</a:t>
            </a:r>
          </a:p>
          <a:p>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lang="en" altLang="ko-Kore-KR" sz="4400" dirty="0">
                <a:solidFill>
                  <a:srgbClr val="222222"/>
                </a:solidFill>
                <a:latin typeface="Spoqa Han Sans Neo" panose="020B0500000000000000" pitchFamily="34" charset="-128"/>
                <a:ea typeface="Spoqa Han Sans Neo" panose="020B0500000000000000" pitchFamily="34" charset="-128"/>
              </a:rPr>
              <a:t>Baxter, Jonathan (1995) </a:t>
            </a:r>
            <a:r>
              <a:rPr lang="ko-Kore-KR" altLang="en-US" sz="4400" dirty="0">
                <a:solidFill>
                  <a:srgbClr val="222222"/>
                </a:solidFill>
                <a:latin typeface="Spoqa Han Sans Neo" panose="020B0500000000000000" pitchFamily="34" charset="-128"/>
                <a:ea typeface="Spoqa Han Sans Neo" panose="020B0500000000000000" pitchFamily="34" charset="-128"/>
              </a:rPr>
              <a:t>에서</a:t>
            </a:r>
            <a:r>
              <a:rPr lang="en-US" altLang="ko-Kore-KR" sz="4400" dirty="0">
                <a:solidFill>
                  <a:srgbClr val="222222"/>
                </a:solidFill>
                <a:latin typeface="Spoqa Han Sans Neo" panose="020B0500000000000000" pitchFamily="34" charset="-128"/>
                <a:ea typeface="Spoqa Han Sans Neo" panose="020B0500000000000000" pitchFamily="34" charset="-128"/>
              </a:rPr>
              <a:t>, </a:t>
            </a:r>
            <a:r>
              <a:rPr lang="en" altLang="ko-Kore-KR" sz="4400" dirty="0">
                <a:solidFill>
                  <a:srgbClr val="222222"/>
                </a:solidFill>
                <a:latin typeface="Spoqa Han Sans Neo" panose="020B0500000000000000" pitchFamily="34" charset="-128"/>
                <a:ea typeface="Spoqa Han Sans Neo" panose="020B0500000000000000" pitchFamily="34" charset="-128"/>
              </a:rPr>
              <a:t> MTL</a:t>
            </a:r>
            <a:r>
              <a:rPr lang="ko-Kore-KR" altLang="en-US" sz="4400" dirty="0">
                <a:solidFill>
                  <a:srgbClr val="222222"/>
                </a:solidFill>
                <a:latin typeface="Spoqa Han Sans Neo" panose="020B0500000000000000" pitchFamily="34" charset="-128"/>
                <a:ea typeface="Spoqa Han Sans Neo" panose="020B0500000000000000" pitchFamily="34" charset="-128"/>
              </a:rPr>
              <a:t>에서의 파라미터 공유</a:t>
            </a:r>
            <a:r>
              <a:rPr lang="en-US" altLang="ko-Kore-KR" sz="4400" dirty="0">
                <a:solidFill>
                  <a:srgbClr val="222222"/>
                </a:solidFill>
                <a:latin typeface="Spoqa Han Sans Neo" panose="020B0500000000000000" pitchFamily="34" charset="-128"/>
                <a:ea typeface="Spoqa Han Sans Neo" panose="020B0500000000000000" pitchFamily="34" charset="-128"/>
              </a:rPr>
              <a:t>(sharing parameters)</a:t>
            </a:r>
            <a:r>
              <a:rPr lang="ko-Kore-KR" altLang="en-US" sz="4400" dirty="0">
                <a:solidFill>
                  <a:srgbClr val="222222"/>
                </a:solidFill>
                <a:latin typeface="Spoqa Han Sans Neo" panose="020B0500000000000000" pitchFamily="34" charset="-128"/>
                <a:ea typeface="Spoqa Han Sans Neo" panose="020B0500000000000000" pitchFamily="34" charset="-128"/>
              </a:rPr>
              <a:t>가 </a:t>
            </a:r>
            <a:r>
              <a:rPr lang="en-US" altLang="ko-Kore-KR" sz="4400" dirty="0">
                <a:solidFill>
                  <a:srgbClr val="222222"/>
                </a:solidFill>
                <a:latin typeface="Spoqa Han Sans Neo" panose="020B0500000000000000" pitchFamily="34" charset="-128"/>
                <a:ea typeface="Spoqa Han Sans Neo" panose="020B0500000000000000" pitchFamily="34" charset="-128"/>
              </a:rPr>
              <a:t>generalized error</a:t>
            </a:r>
            <a:r>
              <a:rPr lang="ko-Kore-KR" altLang="en-US" sz="4400" dirty="0">
                <a:solidFill>
                  <a:srgbClr val="222222"/>
                </a:solidFill>
                <a:latin typeface="Spoqa Han Sans Neo" panose="020B0500000000000000" pitchFamily="34" charset="-128"/>
                <a:ea typeface="Spoqa Han Sans Neo" panose="020B0500000000000000" pitchFamily="34" charset="-128"/>
              </a:rPr>
              <a:t> </a:t>
            </a:r>
            <a:r>
              <a:rPr lang="en-US" altLang="ko-Kore-KR" sz="4400" dirty="0">
                <a:solidFill>
                  <a:srgbClr val="222222"/>
                </a:solidFill>
                <a:latin typeface="Spoqa Han Sans Neo" panose="020B0500000000000000" pitchFamily="34" charset="-128"/>
                <a:ea typeface="Spoqa Han Sans Neo" panose="020B0500000000000000" pitchFamily="34" charset="-128"/>
              </a:rPr>
              <a:t>bounds</a:t>
            </a:r>
            <a:r>
              <a:rPr lang="ko-Kore-KR" altLang="en-US" sz="4400" dirty="0">
                <a:solidFill>
                  <a:srgbClr val="222222"/>
                </a:solidFill>
                <a:latin typeface="Spoqa Han Sans Neo" panose="020B0500000000000000" pitchFamily="34" charset="-128"/>
                <a:ea typeface="Spoqa Han Sans Neo" panose="020B0500000000000000" pitchFamily="34" charset="-128"/>
              </a:rPr>
              <a:t>을 줄이는 것을 보였다</a:t>
            </a:r>
            <a:r>
              <a:rPr lang="en-US" altLang="ko-Kore-KR" sz="4400" dirty="0">
                <a:solidFill>
                  <a:srgbClr val="222222"/>
                </a:solidFill>
                <a:latin typeface="Spoqa Han Sans Neo" panose="020B0500000000000000" pitchFamily="34" charset="-128"/>
                <a:ea typeface="Spoqa Han Sans Neo" panose="020B0500000000000000" pitchFamily="34" charset="-128"/>
              </a:rPr>
              <a:t>.</a:t>
            </a: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3" name="그림 2">
            <a:extLst>
              <a:ext uri="{FF2B5EF4-FFF2-40B4-BE49-F238E27FC236}">
                <a16:creationId xmlns:a16="http://schemas.microsoft.com/office/drawing/2014/main" id="{CE92E475-5733-4748-9C9C-D9D725BD016A}"/>
              </a:ext>
            </a:extLst>
          </p:cNvPr>
          <p:cNvPicPr>
            <a:picLocks noChangeAspect="1"/>
          </p:cNvPicPr>
          <p:nvPr/>
        </p:nvPicPr>
        <p:blipFill>
          <a:blip r:embed="rId4"/>
          <a:stretch>
            <a:fillRect/>
          </a:stretch>
        </p:blipFill>
        <p:spPr>
          <a:xfrm>
            <a:off x="2123469" y="8477117"/>
            <a:ext cx="7794621" cy="4154984"/>
          </a:xfrm>
          <a:prstGeom prst="rect">
            <a:avLst/>
          </a:prstGeom>
        </p:spPr>
      </p:pic>
      <p:sp>
        <p:nvSpPr>
          <p:cNvPr id="4" name="직사각형 3">
            <a:extLst>
              <a:ext uri="{FF2B5EF4-FFF2-40B4-BE49-F238E27FC236}">
                <a16:creationId xmlns:a16="http://schemas.microsoft.com/office/drawing/2014/main" id="{8D77879E-FA4D-C844-A7C6-CBFC4E25F3BF}"/>
              </a:ext>
            </a:extLst>
          </p:cNvPr>
          <p:cNvSpPr/>
          <p:nvPr/>
        </p:nvSpPr>
        <p:spPr>
          <a:xfrm>
            <a:off x="5069854" y="12815691"/>
            <a:ext cx="12954000" cy="369332"/>
          </a:xfrm>
          <a:prstGeom prst="rect">
            <a:avLst/>
          </a:prstGeom>
        </p:spPr>
        <p:txBody>
          <a:bodyPr wrap="square">
            <a:spAutoFit/>
          </a:bodyPr>
          <a:lstStyle/>
          <a:p>
            <a:r>
              <a:rPr lang="en" altLang="ko-Kore-KR" dirty="0">
                <a:solidFill>
                  <a:srgbClr val="222222"/>
                </a:solidFill>
                <a:latin typeface="Arial" panose="020B0604020202020204" pitchFamily="34" charset="0"/>
              </a:rPr>
              <a:t>Ruder, Sebastian. "An overview of multi-task learning in deep neural networks."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arXiv:1706.05098</a:t>
            </a:r>
            <a:r>
              <a:rPr lang="en" altLang="ko-Kore-KR" dirty="0">
                <a:solidFill>
                  <a:srgbClr val="222222"/>
                </a:solidFill>
                <a:latin typeface="Arial" panose="020B0604020202020204" pitchFamily="34" charset="0"/>
              </a:rPr>
              <a:t> (2017).</a:t>
            </a:r>
            <a:endParaRPr lang="ko-Kore-KR" altLang="en-US" dirty="0"/>
          </a:p>
        </p:txBody>
      </p:sp>
      <p:sp>
        <p:nvSpPr>
          <p:cNvPr id="10" name="직사각형 9">
            <a:extLst>
              <a:ext uri="{FF2B5EF4-FFF2-40B4-BE49-F238E27FC236}">
                <a16:creationId xmlns:a16="http://schemas.microsoft.com/office/drawing/2014/main" id="{56BA3B81-9675-7E45-9D35-2A31F810F8FE}"/>
              </a:ext>
            </a:extLst>
          </p:cNvPr>
          <p:cNvSpPr/>
          <p:nvPr/>
        </p:nvSpPr>
        <p:spPr>
          <a:xfrm>
            <a:off x="4028454" y="13185023"/>
            <a:ext cx="15036799" cy="369332"/>
          </a:xfrm>
          <a:prstGeom prst="rect">
            <a:avLst/>
          </a:prstGeom>
        </p:spPr>
        <p:txBody>
          <a:bodyPr wrap="square">
            <a:spAutoFit/>
          </a:bodyPr>
          <a:lstStyle/>
          <a:p>
            <a:r>
              <a:rPr lang="en" altLang="ko-Kore-KR" dirty="0">
                <a:solidFill>
                  <a:srgbClr val="222222"/>
                </a:solidFill>
                <a:latin typeface="Arial" panose="020B0604020202020204" pitchFamily="34" charset="0"/>
              </a:rPr>
              <a:t>Baxter, Jonathan. "Learning internal representations." </a:t>
            </a:r>
            <a:r>
              <a:rPr lang="en" altLang="ko-Kore-KR" i="1" dirty="0">
                <a:solidFill>
                  <a:srgbClr val="222222"/>
                </a:solidFill>
                <a:latin typeface="Arial" panose="020B0604020202020204" pitchFamily="34" charset="0"/>
              </a:rPr>
              <a:t>Proceedings of the eighth annual conference on Computational learning theory</a:t>
            </a:r>
            <a:r>
              <a:rPr lang="en" altLang="ko-Kore-KR" dirty="0">
                <a:solidFill>
                  <a:srgbClr val="222222"/>
                </a:solidFill>
                <a:latin typeface="Arial" panose="020B0604020202020204" pitchFamily="34" charset="0"/>
              </a:rPr>
              <a:t>. 1995.</a:t>
            </a:r>
            <a:endParaRPr lang="ko-Kore-KR" altLang="en-US" dirty="0"/>
          </a:p>
        </p:txBody>
      </p:sp>
      <p:pic>
        <p:nvPicPr>
          <p:cNvPr id="15" name="그림 14">
            <a:extLst>
              <a:ext uri="{FF2B5EF4-FFF2-40B4-BE49-F238E27FC236}">
                <a16:creationId xmlns:a16="http://schemas.microsoft.com/office/drawing/2014/main" id="{BADEF4C2-FAA3-C04A-955B-429B4255ECEE}"/>
              </a:ext>
            </a:extLst>
          </p:cNvPr>
          <p:cNvPicPr>
            <a:picLocks noChangeAspect="1"/>
          </p:cNvPicPr>
          <p:nvPr/>
        </p:nvPicPr>
        <p:blipFill>
          <a:blip r:embed="rId5"/>
          <a:stretch>
            <a:fillRect/>
          </a:stretch>
        </p:blipFill>
        <p:spPr>
          <a:xfrm>
            <a:off x="10333533" y="8474965"/>
            <a:ext cx="8979491" cy="4154984"/>
          </a:xfrm>
          <a:prstGeom prst="rect">
            <a:avLst/>
          </a:prstGeom>
        </p:spPr>
      </p:pic>
    </p:spTree>
    <p:extLst>
      <p:ext uri="{BB962C8B-B14F-4D97-AF65-F5344CB8AC3E}">
        <p14:creationId xmlns:p14="http://schemas.microsoft.com/office/powerpoint/2010/main" val="1896366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다중 작업 학습 </a:t>
            </a:r>
            <a:r>
              <a:rPr lang="en-US" altLang="ko-Kore-KR" b="1" dirty="0"/>
              <a:t>(multi-task learning</a:t>
            </a:r>
            <a:r>
              <a:rPr lang="en-US" altLang="ko-KR" b="1" dirty="0"/>
              <a:t>; MTL</a:t>
            </a:r>
            <a:r>
              <a:rPr lang="en-US" altLang="ko-Kore-KR" b="1" dirty="0"/>
              <a:t>)</a:t>
            </a:r>
            <a:r>
              <a:rPr lang="ko-Kore-KR" altLang="en-US" b="1" dirty="0"/>
              <a:t>은 왜 잘될까</a:t>
            </a:r>
            <a:r>
              <a:rPr lang="en-US" altLang="ko-Kore-KR" b="1" dirty="0"/>
              <a:t>?</a:t>
            </a:r>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258777"/>
            <a:ext cx="17592450" cy="9633406"/>
          </a:xfrm>
          <a:prstGeom prst="rect">
            <a:avLst/>
          </a:prstGeom>
          <a:noFill/>
        </p:spPr>
        <p:txBody>
          <a:bodyPr wrap="square" rtlCol="0">
            <a:spAutoFit/>
          </a:bodyPr>
          <a:lstStyle/>
          <a:p>
            <a:pPr marL="742950" indent="-742950">
              <a:buAutoNum type="arabicPeriod"/>
            </a:pPr>
            <a:r>
              <a:rPr kumimoji="1" lang="en-US" altLang="ko-KR" sz="4400" dirty="0">
                <a:latin typeface="Spoqa Han Sans Neo" panose="020B0500000000000000" pitchFamily="34" charset="-128"/>
                <a:ea typeface="Spoqa Han Sans Neo" panose="020B0500000000000000" pitchFamily="34" charset="-128"/>
              </a:rPr>
              <a:t>Data augmentation (</a:t>
            </a:r>
            <a:r>
              <a:rPr kumimoji="1" lang="ko-KR" altLang="en-US" sz="4400" dirty="0">
                <a:latin typeface="Spoqa Han Sans Neo" panose="020B0500000000000000" pitchFamily="34" charset="-128"/>
                <a:ea typeface="Spoqa Han Sans Neo" panose="020B0500000000000000" pitchFamily="34" charset="-128"/>
              </a:rPr>
              <a:t>데이터 증강</a:t>
            </a:r>
            <a:r>
              <a:rPr kumimoji="1" lang="en-US" altLang="ko-KR" sz="4400" dirty="0">
                <a:latin typeface="Spoqa Han Sans Neo" panose="020B0500000000000000" pitchFamily="34" charset="-128"/>
                <a:ea typeface="Spoqa Han Sans Neo" panose="020B0500000000000000" pitchFamily="34" charset="-128"/>
              </a:rPr>
              <a:t>) </a:t>
            </a:r>
            <a:r>
              <a:rPr kumimoji="1" lang="ko-KR" altLang="en-US" sz="4400" dirty="0">
                <a:latin typeface="Spoqa Han Sans Neo" panose="020B0500000000000000" pitchFamily="34" charset="-128"/>
                <a:ea typeface="Spoqa Han Sans Neo" panose="020B0500000000000000" pitchFamily="34" charset="-128"/>
              </a:rPr>
              <a:t>효과가 있다</a:t>
            </a:r>
            <a:r>
              <a:rPr kumimoji="1" lang="en-US" altLang="ko-KR" sz="4400" dirty="0">
                <a:latin typeface="Spoqa Han Sans Neo" panose="020B0500000000000000" pitchFamily="34" charset="-128"/>
                <a:ea typeface="Spoqa Han Sans Neo" panose="020B0500000000000000" pitchFamily="34" charset="-128"/>
              </a:rPr>
              <a:t>.</a:t>
            </a:r>
          </a:p>
          <a:p>
            <a:endParaRPr kumimoji="1" lang="en-US" altLang="ko-KR" sz="4400" dirty="0">
              <a:latin typeface="Spoqa Han Sans Neo" panose="020B0500000000000000" pitchFamily="34" charset="-128"/>
              <a:ea typeface="Spoqa Han Sans Neo" panose="020B0500000000000000" pitchFamily="34" charset="-128"/>
            </a:endParaRPr>
          </a:p>
          <a:p>
            <a:pPr marL="1028642" lvl="1" indent="-571500">
              <a:buFont typeface="Wingdings" pitchFamily="2" charset="2"/>
              <a:buChar char="è"/>
            </a:pPr>
            <a:r>
              <a:rPr kumimoji="1" lang="ko-KR" altLang="en-US" sz="4000" dirty="0">
                <a:latin typeface="Spoqa Han Sans Neo" panose="020B0500000000000000" pitchFamily="34" charset="-128"/>
                <a:ea typeface="Spoqa Han Sans Neo" panose="020B0500000000000000" pitchFamily="34" charset="-128"/>
                <a:sym typeface="Wingdings" pitchFamily="2" charset="2"/>
              </a:rPr>
              <a:t>여러 다른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테스크</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역시 학습하기 때문에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일반적인 학습이 가능하고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이는 데이터 증강</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샘플 사이즈</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을 키우는 효과가 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startAt="2"/>
            </a:pPr>
            <a:r>
              <a:rPr kumimoji="1" lang="ko-KR" altLang="en-US" sz="4400" dirty="0">
                <a:latin typeface="Spoqa Han Sans Neo" panose="020B0500000000000000" pitchFamily="34" charset="-128"/>
                <a:ea typeface="Spoqa Han Sans Neo" panose="020B0500000000000000" pitchFamily="34" charset="-128"/>
                <a:sym typeface="Wingdings" pitchFamily="2" charset="2"/>
              </a:rPr>
              <a:t>중요 피처 집중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(Attention focusing)</a:t>
            </a:r>
          </a:p>
          <a:p>
            <a:pPr marL="742950" indent="-742950">
              <a:buAutoNum type="arabicPeriod" startAt="2"/>
            </a:pPr>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 Task</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가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noisy</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하거나 데이터가 제한되었거나 고차원의 문제라면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어떤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feature</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가 중요한지 구분하기 어려워진다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 MTL</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은 다른 작업들이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Feature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의 연관성을 판단하는 보조수단이 되어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중요한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feature</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 집중할 수 있도록 도와준다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다른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task</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가 제시한 방법으로 현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task</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의 각 피처의 관련성</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무관성을</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구분하는 기준을 준다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40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직사각형 3">
            <a:extLst>
              <a:ext uri="{FF2B5EF4-FFF2-40B4-BE49-F238E27FC236}">
                <a16:creationId xmlns:a16="http://schemas.microsoft.com/office/drawing/2014/main" id="{8D77879E-FA4D-C844-A7C6-CBFC4E25F3BF}"/>
              </a:ext>
            </a:extLst>
          </p:cNvPr>
          <p:cNvSpPr/>
          <p:nvPr/>
        </p:nvSpPr>
        <p:spPr>
          <a:xfrm>
            <a:off x="5069854" y="13203121"/>
            <a:ext cx="12954000" cy="369332"/>
          </a:xfrm>
          <a:prstGeom prst="rect">
            <a:avLst/>
          </a:prstGeom>
        </p:spPr>
        <p:txBody>
          <a:bodyPr wrap="square">
            <a:spAutoFit/>
          </a:bodyPr>
          <a:lstStyle/>
          <a:p>
            <a:r>
              <a:rPr lang="en" altLang="ko-Kore-KR" dirty="0">
                <a:solidFill>
                  <a:srgbClr val="222222"/>
                </a:solidFill>
                <a:latin typeface="Arial" panose="020B0604020202020204" pitchFamily="34" charset="0"/>
              </a:rPr>
              <a:t>Ruder, Sebastian. "An overview of multi-task learning in deep neural networks."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arXiv:1706.05098</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3717930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다중 작업 학습 </a:t>
            </a:r>
            <a:r>
              <a:rPr lang="en-US" altLang="ko-Kore-KR" b="1" dirty="0"/>
              <a:t>(multi-task learning</a:t>
            </a:r>
            <a:r>
              <a:rPr lang="en-US" altLang="ko-KR" b="1" dirty="0"/>
              <a:t>; MTL</a:t>
            </a:r>
            <a:r>
              <a:rPr lang="en-US" altLang="ko-Kore-KR" b="1" dirty="0"/>
              <a:t>)</a:t>
            </a:r>
            <a:r>
              <a:rPr lang="ko-Kore-KR" altLang="en-US" b="1" dirty="0"/>
              <a:t>은 왜 잘될까</a:t>
            </a:r>
            <a:r>
              <a:rPr lang="en-US" altLang="ko-Kore-KR" b="1" dirty="0"/>
              <a:t>?</a:t>
            </a:r>
          </a:p>
        </p:txBody>
      </p:sp>
      <p:sp>
        <p:nvSpPr>
          <p:cNvPr id="2" name="TextBox 1">
            <a:extLst>
              <a:ext uri="{FF2B5EF4-FFF2-40B4-BE49-F238E27FC236}">
                <a16:creationId xmlns:a16="http://schemas.microsoft.com/office/drawing/2014/main" id="{E41F5148-ABE4-7C46-9EF1-AA7366F7650E}"/>
              </a:ext>
            </a:extLst>
          </p:cNvPr>
          <p:cNvSpPr txBox="1"/>
          <p:nvPr/>
        </p:nvSpPr>
        <p:spPr>
          <a:xfrm>
            <a:off x="2484593" y="3508158"/>
            <a:ext cx="17592450" cy="9571851"/>
          </a:xfrm>
          <a:prstGeom prst="rect">
            <a:avLst/>
          </a:prstGeom>
          <a:noFill/>
        </p:spPr>
        <p:txBody>
          <a:bodyPr wrap="square" rtlCol="0">
            <a:spAutoFit/>
          </a:bodyPr>
          <a:lstStyle/>
          <a:p>
            <a:r>
              <a:rPr kumimoji="1" lang="en-US" altLang="ko-KR" sz="4400" dirty="0">
                <a:latin typeface="Spoqa Han Sans Neo" panose="020B0500000000000000" pitchFamily="34" charset="-128"/>
                <a:ea typeface="Spoqa Han Sans Neo" panose="020B0500000000000000" pitchFamily="34" charset="-128"/>
              </a:rPr>
              <a:t>3. </a:t>
            </a:r>
            <a:r>
              <a:rPr kumimoji="1" lang="ko-KR" altLang="en-US" sz="4400" dirty="0">
                <a:latin typeface="Spoqa Han Sans Neo" panose="020B0500000000000000" pitchFamily="34" charset="-128"/>
                <a:ea typeface="Spoqa Han Sans Neo" panose="020B0500000000000000" pitchFamily="34" charset="-128"/>
              </a:rPr>
              <a:t>엿듣기 효과 </a:t>
            </a:r>
            <a:r>
              <a:rPr kumimoji="1" lang="en-US" altLang="ko-KR" sz="4400" dirty="0">
                <a:latin typeface="Spoqa Han Sans Neo" panose="020B0500000000000000" pitchFamily="34" charset="-128"/>
                <a:ea typeface="Spoqa Han Sans Neo" panose="020B0500000000000000" pitchFamily="34" charset="-128"/>
              </a:rPr>
              <a:t>(eavesdropping)</a:t>
            </a:r>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è"/>
            </a:pPr>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어떤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feature</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는 특정 </a:t>
            </a:r>
            <a:r>
              <a:rPr kumimoji="1" lang="ko-KR" altLang="en-US" sz="4400" dirty="0" err="1">
                <a:latin typeface="Spoqa Han Sans Neo" panose="020B0500000000000000" pitchFamily="34" charset="-128"/>
                <a:ea typeface="Spoqa Han Sans Neo" panose="020B0500000000000000" pitchFamily="34" charset="-128"/>
                <a:sym typeface="Wingdings" pitchFamily="2" charset="2"/>
              </a:rPr>
              <a:t>테스크에서</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학습하기 쉽지만</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다른 </a:t>
            </a:r>
            <a:r>
              <a:rPr kumimoji="1" lang="ko-KR" altLang="en-US" sz="4400" dirty="0" err="1">
                <a:latin typeface="Spoqa Han Sans Neo" panose="020B0500000000000000" pitchFamily="34" charset="-128"/>
                <a:ea typeface="Spoqa Han Sans Neo" panose="020B0500000000000000" pitchFamily="34" charset="-128"/>
                <a:sym typeface="Wingdings" pitchFamily="2" charset="2"/>
              </a:rPr>
              <a:t>테스크에서는</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안</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그럴 수 있다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è"/>
            </a:pPr>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이때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Multi-task learning</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이라면 모델의 학습을 도울 힌트가 된다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4.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표현 편향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(representation bias)</a:t>
            </a: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	 MTL</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은 다른 </a:t>
            </a:r>
            <a:r>
              <a:rPr kumimoji="1" lang="ko-KR" altLang="en-US" sz="4400" dirty="0" err="1">
                <a:latin typeface="Spoqa Han Sans Neo" panose="020B0500000000000000" pitchFamily="34" charset="-128"/>
                <a:ea typeface="Spoqa Han Sans Neo" panose="020B0500000000000000" pitchFamily="34" charset="-128"/>
                <a:sym typeface="Wingdings" pitchFamily="2" charset="2"/>
              </a:rPr>
              <a:t>테스크</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또한 선호하는 표현 방식</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(representation)</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을 선호하도록 편향</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(bias)</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을 준다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	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이는 다른 </a:t>
            </a:r>
            <a:r>
              <a:rPr kumimoji="1" lang="ko-KR" altLang="en-US" sz="4400" dirty="0" err="1">
                <a:latin typeface="Spoqa Han Sans Neo" panose="020B0500000000000000" pitchFamily="34" charset="-128"/>
                <a:ea typeface="Spoqa Han Sans Neo" panose="020B0500000000000000" pitchFamily="34" charset="-128"/>
                <a:sym typeface="Wingdings" pitchFamily="2" charset="2"/>
              </a:rPr>
              <a:t>테스크가</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 추가될 때에도 모델이 일반화하는데 도움이 될 것이다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4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5.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정형화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(regularization)</a:t>
            </a:r>
          </a:p>
          <a:p>
            <a:r>
              <a:rPr kumimoji="1" lang="en-US" altLang="ko-KR" sz="4400" dirty="0">
                <a:latin typeface="Spoqa Han Sans Neo" panose="020B0500000000000000" pitchFamily="34" charset="-128"/>
                <a:ea typeface="Spoqa Han Sans Neo" panose="020B0500000000000000" pitchFamily="34" charset="-128"/>
                <a:sym typeface="Wingdings" pitchFamily="2" charset="2"/>
              </a:rPr>
              <a:t>	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일반화된 여러 </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task</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들에</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유도성 편향</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(inductive bias)</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가 도입됨에 따라 </a:t>
            </a:r>
            <a:r>
              <a:rPr kumimoji="1" lang="en-US" altLang="ko-KR" sz="4400" dirty="0" err="1">
                <a:latin typeface="Spoqa Han Sans Neo" panose="020B0500000000000000" pitchFamily="34" charset="-128"/>
                <a:ea typeface="Spoqa Han Sans Neo" panose="020B0500000000000000" pitchFamily="34" charset="-128"/>
                <a:sym typeface="Wingdings" pitchFamily="2" charset="2"/>
              </a:rPr>
              <a:t>regularizer</a:t>
            </a:r>
            <a:r>
              <a:rPr kumimoji="1" lang="ko-KR" altLang="en-US" sz="4400" dirty="0">
                <a:latin typeface="Spoqa Han Sans Neo" panose="020B0500000000000000" pitchFamily="34" charset="-128"/>
                <a:ea typeface="Spoqa Han Sans Neo" panose="020B0500000000000000" pitchFamily="34" charset="-128"/>
                <a:sym typeface="Wingdings" pitchFamily="2" charset="2"/>
              </a:rPr>
              <a:t>의 효과를 가진다</a:t>
            </a:r>
            <a:r>
              <a:rPr kumimoji="1" lang="en-US" altLang="ko-KR" sz="44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4400" dirty="0">
              <a:latin typeface="Spoqa Han Sans Neo" panose="020B0500000000000000" pitchFamily="34" charset="-128"/>
              <a:ea typeface="Spoqa Han Sans Neo" panose="020B0500000000000000" pitchFamily="34" charset="-128"/>
            </a:endParaRP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10" name="직사각형 9">
            <a:extLst>
              <a:ext uri="{FF2B5EF4-FFF2-40B4-BE49-F238E27FC236}">
                <a16:creationId xmlns:a16="http://schemas.microsoft.com/office/drawing/2014/main" id="{E350A9F6-CDDF-824B-AC1E-EA50F05CD138}"/>
              </a:ext>
            </a:extLst>
          </p:cNvPr>
          <p:cNvSpPr/>
          <p:nvPr/>
        </p:nvSpPr>
        <p:spPr>
          <a:xfrm>
            <a:off x="5069854" y="13145891"/>
            <a:ext cx="12954000" cy="369332"/>
          </a:xfrm>
          <a:prstGeom prst="rect">
            <a:avLst/>
          </a:prstGeom>
        </p:spPr>
        <p:txBody>
          <a:bodyPr wrap="square">
            <a:spAutoFit/>
          </a:bodyPr>
          <a:lstStyle/>
          <a:p>
            <a:r>
              <a:rPr lang="en" altLang="ko-Kore-KR" dirty="0">
                <a:solidFill>
                  <a:srgbClr val="222222"/>
                </a:solidFill>
                <a:latin typeface="Arial" panose="020B0604020202020204" pitchFamily="34" charset="0"/>
              </a:rPr>
              <a:t>Ruder, Sebastian. "An overview of multi-task learning in deep neural networks."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arXiv:1706.05098</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1652703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dirty="0" err="1">
                <a:latin typeface="SpoqaHanSans-Bold" panose="020B0500000000000000" pitchFamily="34" charset="-128"/>
                <a:ea typeface="SpoqaHanSans-Bold" panose="020B0500000000000000" pitchFamily="34" charset="-128"/>
              </a:rPr>
              <a:t>딥러닝을</a:t>
            </a:r>
            <a:r>
              <a:rPr lang="ko-KR" altLang="en-US" b="1" dirty="0">
                <a:latin typeface="SpoqaHanSans-Bold" panose="020B0500000000000000" pitchFamily="34" charset="-128"/>
                <a:ea typeface="SpoqaHanSans-Bold" panose="020B0500000000000000" pitchFamily="34" charset="-128"/>
              </a:rPr>
              <a:t> 위한 </a:t>
            </a:r>
            <a:r>
              <a:rPr lang="en-US" b="1" dirty="0" err="1">
                <a:latin typeface="SpoqaHanSans-Bold" panose="020B0500000000000000" pitchFamily="34" charset="-128"/>
                <a:ea typeface="SpoqaHanSans-Bold" panose="020B0500000000000000" pitchFamily="34" charset="-128"/>
              </a:rPr>
              <a:t>정</a:t>
            </a:r>
            <a:r>
              <a:rPr lang="ko-KR" altLang="en-US" b="1" dirty="0">
                <a:latin typeface="SpoqaHanSans-Bold" panose="020B0500000000000000" pitchFamily="34" charset="-128"/>
                <a:ea typeface="SpoqaHanSans-Bold" panose="020B0500000000000000" pitchFamily="34" charset="-128"/>
              </a:rPr>
              <a:t>형</a:t>
            </a:r>
            <a:r>
              <a:rPr lang="en-US" b="1" dirty="0" err="1">
                <a:latin typeface="SpoqaHanSans-Bold" panose="020B0500000000000000" pitchFamily="34" charset="-128"/>
                <a:ea typeface="SpoqaHanSans-Bold" panose="020B0500000000000000" pitchFamily="34" charset="-128"/>
              </a:rPr>
              <a:t>화</a:t>
            </a: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8. </a:t>
            </a:r>
            <a:r>
              <a:rPr lang="ko-Kore-KR" altLang="en-US" b="1" dirty="0">
                <a:solidFill>
                  <a:srgbClr val="ED234B"/>
                </a:solidFill>
                <a:latin typeface="SpoqaHanSans-Bold" panose="020B0500000000000000" pitchFamily="34" charset="-128"/>
                <a:ea typeface="SpoqaHanSans-Bold" panose="020B0500000000000000" pitchFamily="34" charset="-128"/>
              </a:rPr>
              <a:t>적대적 학습</a:t>
            </a:r>
            <a:r>
              <a:rPr lang="en-US" altLang="ko-Kore-KR" b="1" dirty="0">
                <a:solidFill>
                  <a:srgbClr val="ED234B"/>
                </a:solidFill>
                <a:latin typeface="SpoqaHanSans-Bold" panose="020B0500000000000000" pitchFamily="34" charset="-128"/>
                <a:ea typeface="SpoqaHanSans-Bold" panose="020B0500000000000000" pitchFamily="34" charset="-128"/>
              </a:rPr>
              <a:t>(adversarial training</a:t>
            </a:r>
            <a:r>
              <a:rPr lang="en-US" altLang="ko-KR" b="1" dirty="0">
                <a:solidFill>
                  <a:srgbClr val="ED234B"/>
                </a:solidFill>
                <a:latin typeface="SpoqaHanSans-Bold" panose="020B0500000000000000" pitchFamily="34" charset="-128"/>
                <a:ea typeface="SpoqaHanSans-Bold" panose="020B0500000000000000" pitchFamily="34" charset="-128"/>
              </a:rPr>
              <a:t>)</a:t>
            </a:r>
            <a:endParaRPr lang="ko-KR" altLang="en-US" b="1" dirty="0">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46</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821217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Adversarial Training </a:t>
            </a:r>
            <a:r>
              <a:rPr lang="en-US" altLang="ko-KR" b="1" dirty="0"/>
              <a:t>(</a:t>
            </a:r>
            <a:r>
              <a:rPr lang="ko-KR" altLang="en-US" b="1" dirty="0"/>
              <a:t>적대적 학습</a:t>
            </a:r>
            <a:r>
              <a:rPr lang="en-US" altLang="ko-KR" b="1" dirty="0"/>
              <a:t>)</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13314" name="Picture 2" descr="Adversarial Training">
            <a:extLst>
              <a:ext uri="{FF2B5EF4-FFF2-40B4-BE49-F238E27FC236}">
                <a16:creationId xmlns:a16="http://schemas.microsoft.com/office/drawing/2014/main" id="{6035210A-58BC-E04D-93A2-D92F2453E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203" y="2918269"/>
            <a:ext cx="14080651" cy="6016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AD942C-ED71-1147-83C2-69E3ECFA1340}"/>
              </a:ext>
            </a:extLst>
          </p:cNvPr>
          <p:cNvSpPr txBox="1"/>
          <p:nvPr/>
        </p:nvSpPr>
        <p:spPr>
          <a:xfrm>
            <a:off x="4267200" y="13070263"/>
            <a:ext cx="14035124" cy="369332"/>
          </a:xfrm>
          <a:prstGeom prst="rect">
            <a:avLst/>
          </a:prstGeom>
          <a:noFill/>
        </p:spPr>
        <p:txBody>
          <a:bodyPr wrap="none" rtlCol="0">
            <a:spAutoFit/>
          </a:bodyPr>
          <a:lstStyle/>
          <a:p>
            <a:r>
              <a:rPr lang="en" altLang="ko-Kore-KR" dirty="0"/>
              <a:t>Goodfellow, Ian J., Jonathon </a:t>
            </a:r>
            <a:r>
              <a:rPr lang="en" altLang="ko-Kore-KR" dirty="0" err="1"/>
              <a:t>Shlens</a:t>
            </a:r>
            <a:r>
              <a:rPr lang="en" altLang="ko-Kore-KR" dirty="0"/>
              <a:t>, and Christian </a:t>
            </a:r>
            <a:r>
              <a:rPr lang="en" altLang="ko-Kore-KR" dirty="0" err="1"/>
              <a:t>Szegedy</a:t>
            </a:r>
            <a:r>
              <a:rPr lang="en" altLang="ko-Kore-KR" dirty="0"/>
              <a:t>. "Explaining and harnessing adversarial examples." </a:t>
            </a:r>
            <a:r>
              <a:rPr lang="en" altLang="ko-Kore-KR" i="1" dirty="0" err="1"/>
              <a:t>arXiv</a:t>
            </a:r>
            <a:r>
              <a:rPr lang="en" altLang="ko-Kore-KR" i="1" dirty="0"/>
              <a:t> preprint arXiv:1412.6572</a:t>
            </a:r>
            <a:r>
              <a:rPr lang="en" altLang="ko-Kore-KR" dirty="0"/>
              <a:t> (2014).</a:t>
            </a:r>
            <a:endParaRPr kumimoji="1" lang="ko-Kore-KR" altLang="en-US" dirty="0">
              <a:latin typeface="Spoqa Han Sans Neo" panose="020B0500000000000000" pitchFamily="34" charset="-128"/>
              <a:ea typeface="Spoqa Han Sans Neo" panose="020B0500000000000000" pitchFamily="34" charset="-128"/>
            </a:endParaRPr>
          </a:p>
        </p:txBody>
      </p:sp>
      <p:sp>
        <p:nvSpPr>
          <p:cNvPr id="4" name="TextBox 3">
            <a:extLst>
              <a:ext uri="{FF2B5EF4-FFF2-40B4-BE49-F238E27FC236}">
                <a16:creationId xmlns:a16="http://schemas.microsoft.com/office/drawing/2014/main" id="{992818B3-C6CE-1C48-8B7F-FC552B931F2E}"/>
              </a:ext>
            </a:extLst>
          </p:cNvPr>
          <p:cNvSpPr txBox="1"/>
          <p:nvPr/>
        </p:nvSpPr>
        <p:spPr>
          <a:xfrm>
            <a:off x="2208231" y="9430054"/>
            <a:ext cx="16891000" cy="3416320"/>
          </a:xfrm>
          <a:prstGeom prst="rect">
            <a:avLst/>
          </a:prstGeom>
          <a:noFill/>
        </p:spPr>
        <p:txBody>
          <a:bodyPr wrap="square" rtlCol="0">
            <a:spAutoFit/>
          </a:bodyPr>
          <a:lstStyle/>
          <a:p>
            <a:r>
              <a:rPr lang="ko-KR" altLang="en-US" sz="3600" dirty="0">
                <a:latin typeface="Spoqa Han Sans Neo" panose="020B0500000000000000" pitchFamily="34" charset="-128"/>
                <a:ea typeface="Spoqa Han Sans Neo" panose="020B0500000000000000" pitchFamily="34" charset="-128"/>
              </a:rPr>
              <a:t>사람이 관측할 수 없을 정도의 작은 노이즈를 넣으면</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완전 다른 클래스가 나올 수 있다</a:t>
            </a:r>
            <a:r>
              <a:rPr lang="en-US" altLang="ko-KR" sz="3600" dirty="0">
                <a:latin typeface="Spoqa Han Sans Neo" panose="020B0500000000000000" pitchFamily="34" charset="-128"/>
                <a:ea typeface="Spoqa Han Sans Neo" panose="020B0500000000000000" pitchFamily="34" charset="-128"/>
              </a:rPr>
              <a:t>!</a:t>
            </a:r>
          </a:p>
          <a:p>
            <a:endParaRPr lang="en-US" altLang="ko-KR" sz="3600" dirty="0">
              <a:latin typeface="Spoqa Han Sans Neo" panose="020B0500000000000000" pitchFamily="34" charset="-128"/>
              <a:ea typeface="Spoqa Han Sans Neo" panose="020B0500000000000000" pitchFamily="34" charset="-128"/>
            </a:endParaRPr>
          </a:p>
          <a:p>
            <a:r>
              <a:rPr lang="ko-KR" altLang="en-US" sz="3600" dirty="0">
                <a:latin typeface="Spoqa Han Sans Neo" panose="020B0500000000000000" pitchFamily="34" charset="-128"/>
                <a:ea typeface="Spoqa Han Sans Neo" panose="020B0500000000000000" pitchFamily="34" charset="-128"/>
              </a:rPr>
              <a:t>입력은 아주 조금 바뀌었으나</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출력이 매우 달라지며</a:t>
            </a:r>
            <a:r>
              <a:rPr lang="en-US" altLang="ko-KR" sz="3600" dirty="0">
                <a:latin typeface="Spoqa Han Sans Neo" panose="020B0500000000000000" pitchFamily="34" charset="-128"/>
                <a:ea typeface="Spoqa Han Sans Neo" panose="020B0500000000000000" pitchFamily="34" charset="-128"/>
              </a:rPr>
              <a:t>, </a:t>
            </a:r>
            <a:r>
              <a:rPr lang="ko-KR" altLang="en-US" sz="3600" dirty="0">
                <a:latin typeface="Spoqa Han Sans Neo" panose="020B0500000000000000" pitchFamily="34" charset="-128"/>
                <a:ea typeface="Spoqa Han Sans Neo" panose="020B0500000000000000" pitchFamily="34" charset="-128"/>
              </a:rPr>
              <a:t>그때의 기울기가 매우 가파르다</a:t>
            </a:r>
            <a:r>
              <a:rPr lang="en-US" altLang="ko-KR" sz="3600" dirty="0">
                <a:latin typeface="Spoqa Han Sans Neo" panose="020B0500000000000000" pitchFamily="34" charset="-128"/>
                <a:ea typeface="Spoqa Han Sans Neo" panose="020B0500000000000000" pitchFamily="34" charset="-128"/>
              </a:rPr>
              <a:t>. </a:t>
            </a:r>
          </a:p>
          <a:p>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일종의 오버피팅</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상태</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이런 현상을 생각해 노이즈를 섞어 학습을 진행한다면</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Regularization!</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 </a:t>
            </a:r>
            <a:endParaRPr kumimoji="1" lang="ko-Kore-KR" altLang="en-US" sz="36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62416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Adversarial Training </a:t>
            </a:r>
            <a:r>
              <a:rPr lang="en-US" altLang="ko-KR" b="1" dirty="0"/>
              <a:t>(</a:t>
            </a:r>
            <a:r>
              <a:rPr lang="ko-KR" altLang="en-US" b="1" dirty="0"/>
              <a:t>적대적 학습</a:t>
            </a:r>
            <a:r>
              <a:rPr lang="en-US" altLang="ko-KR" b="1" dirty="0"/>
              <a:t>)</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pic>
        <p:nvPicPr>
          <p:cNvPr id="13314" name="Picture 2" descr="Adversarial Training">
            <a:extLst>
              <a:ext uri="{FF2B5EF4-FFF2-40B4-BE49-F238E27FC236}">
                <a16:creationId xmlns:a16="http://schemas.microsoft.com/office/drawing/2014/main" id="{6035210A-58BC-E04D-93A2-D92F2453E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203" y="2918269"/>
            <a:ext cx="14080651" cy="6016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AD942C-ED71-1147-83C2-69E3ECFA1340}"/>
              </a:ext>
            </a:extLst>
          </p:cNvPr>
          <p:cNvSpPr txBox="1"/>
          <p:nvPr/>
        </p:nvSpPr>
        <p:spPr>
          <a:xfrm>
            <a:off x="4267200" y="13070263"/>
            <a:ext cx="14035124" cy="369332"/>
          </a:xfrm>
          <a:prstGeom prst="rect">
            <a:avLst/>
          </a:prstGeom>
          <a:noFill/>
        </p:spPr>
        <p:txBody>
          <a:bodyPr wrap="none" rtlCol="0">
            <a:spAutoFit/>
          </a:bodyPr>
          <a:lstStyle/>
          <a:p>
            <a:r>
              <a:rPr lang="en" altLang="ko-Kore-KR" dirty="0"/>
              <a:t>Goodfellow, Ian J., Jonathon </a:t>
            </a:r>
            <a:r>
              <a:rPr lang="en" altLang="ko-Kore-KR" dirty="0" err="1"/>
              <a:t>Shlens</a:t>
            </a:r>
            <a:r>
              <a:rPr lang="en" altLang="ko-Kore-KR" dirty="0"/>
              <a:t>, and Christian </a:t>
            </a:r>
            <a:r>
              <a:rPr lang="en" altLang="ko-Kore-KR" dirty="0" err="1"/>
              <a:t>Szegedy</a:t>
            </a:r>
            <a:r>
              <a:rPr lang="en" altLang="ko-Kore-KR" dirty="0"/>
              <a:t>. "Explaining and harnessing adversarial examples." </a:t>
            </a:r>
            <a:r>
              <a:rPr lang="en" altLang="ko-Kore-KR" i="1" dirty="0" err="1"/>
              <a:t>arXiv</a:t>
            </a:r>
            <a:r>
              <a:rPr lang="en" altLang="ko-Kore-KR" i="1" dirty="0"/>
              <a:t> preprint arXiv:1412.6572</a:t>
            </a:r>
            <a:r>
              <a:rPr lang="en" altLang="ko-Kore-KR" dirty="0"/>
              <a:t> (2014).</a:t>
            </a:r>
            <a:endParaRPr kumimoji="1" lang="ko-Kore-KR" altLang="en-US"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2818B3-C6CE-1C48-8B7F-FC552B931F2E}"/>
                  </a:ext>
                </a:extLst>
              </p:cNvPr>
              <p:cNvSpPr txBox="1"/>
              <p:nvPr/>
            </p:nvSpPr>
            <p:spPr>
              <a:xfrm>
                <a:off x="2208231" y="9430054"/>
                <a:ext cx="16891000" cy="3005823"/>
              </a:xfrm>
              <a:prstGeom prst="rect">
                <a:avLst/>
              </a:prstGeom>
              <a:noFill/>
            </p:spPr>
            <p:txBody>
              <a:bodyPr wrap="square" rtlCol="0">
                <a:spAutoFit/>
              </a:bodyPr>
              <a:lstStyle/>
              <a:p>
                <a:r>
                  <a:rPr kumimoji="1" lang="ko-KR" altLang="en-US" sz="3600" dirty="0">
                    <a:latin typeface="Spoqa Han Sans Neo" panose="020B0500000000000000" pitchFamily="34" charset="-128"/>
                    <a:ea typeface="Spoqa Han Sans Neo" panose="020B0500000000000000" pitchFamily="34" charset="-128"/>
                    <a:sym typeface="Wingdings" pitchFamily="2" charset="2"/>
                  </a:rPr>
                  <a:t>우리가 각 인풋을 노이즈를 섞어</a:t>
                </a:r>
                <a:r>
                  <a:rPr kumimoji="1" lang="en-US" altLang="ko-KR" sz="3600" dirty="0">
                    <a:ea typeface="Cambria Math" panose="02040503050406030204" pitchFamily="18" charset="0"/>
                    <a:sym typeface="Wingdings" pitchFamily="2" charset="2"/>
                  </a:rPr>
                  <a:t> </a:t>
                </a:r>
                <a14:m>
                  <m:oMath xmlns:m="http://schemas.openxmlformats.org/officeDocument/2006/math">
                    <m:r>
                      <a:rPr kumimoji="1" lang="en-US" altLang="ko-KR" sz="3600" b="0" i="1" smtClean="0">
                        <a:latin typeface="Cambria Math" panose="02040503050406030204" pitchFamily="18" charset="0"/>
                        <a:ea typeface="Cambria Math" panose="02040503050406030204" pitchFamily="18" charset="0"/>
                        <a:sym typeface="Wingdings" pitchFamily="2" charset="2"/>
                      </a:rPr>
                      <m:t>𝜖</m:t>
                    </m:r>
                  </m:oMath>
                </a14:m>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만큼 바꿀 때</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3600" i="1">
                        <a:latin typeface="Cambria Math" panose="02040503050406030204" pitchFamily="18" charset="0"/>
                        <a:ea typeface="Cambria Math" panose="02040503050406030204" pitchFamily="18" charset="0"/>
                        <a:sym typeface="Wingdings" pitchFamily="2" charset="2"/>
                      </a:rPr>
                      <m:t>𝜖</m:t>
                    </m:r>
                    <m:sSub>
                      <m:sSubPr>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sSubPr>
                      <m:e>
                        <m:d>
                          <m:dPr>
                            <m:begChr m:val="|"/>
                            <m:endChr m:val="|"/>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dPr>
                          <m:e>
                            <m:d>
                              <m:dPr>
                                <m:begChr m:val="|"/>
                                <m:endChr m:val="|"/>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dPr>
                              <m:e>
                                <m:r>
                                  <a:rPr kumimoji="1" lang="en-US" altLang="ko-KR" sz="3600" b="0" i="1" smtClean="0">
                                    <a:latin typeface="Cambria Math" panose="02040503050406030204" pitchFamily="18" charset="0"/>
                                    <a:ea typeface="Cambria Math" panose="02040503050406030204" pitchFamily="18" charset="0"/>
                                    <a:sym typeface="Wingdings" pitchFamily="2" charset="2"/>
                                  </a:rPr>
                                  <m:t>𝑤</m:t>
                                </m:r>
                              </m:e>
                            </m:d>
                          </m:e>
                        </m:d>
                      </m:e>
                      <m:sub>
                        <m:r>
                          <a:rPr kumimoji="1" lang="en-US" altLang="ko-KR" sz="3600" b="0" i="1" smtClean="0">
                            <a:latin typeface="Cambria Math" panose="02040503050406030204" pitchFamily="18" charset="0"/>
                            <a:ea typeface="Cambria Math" panose="02040503050406030204" pitchFamily="18" charset="0"/>
                            <a:sym typeface="Wingdings" pitchFamily="2" charset="2"/>
                          </a:rPr>
                          <m:t>1</m:t>
                        </m:r>
                      </m:sub>
                    </m:sSub>
                    <m:r>
                      <a:rPr kumimoji="1" lang="en-US" altLang="ko-KR" sz="3600" b="0" i="0" smtClean="0">
                        <a:latin typeface="Cambria Math" panose="02040503050406030204" pitchFamily="18" charset="0"/>
                        <a:ea typeface="Cambria Math" panose="02040503050406030204" pitchFamily="18" charset="0"/>
                        <a:sym typeface="Wingdings" pitchFamily="2" charset="2"/>
                      </a:rPr>
                      <m:t> </m:t>
                    </m:r>
                  </m:oMath>
                </a14:m>
                <a:r>
                  <a:rPr kumimoji="1" lang="ko-KR" altLang="en-US" sz="3600" dirty="0">
                    <a:latin typeface="Spoqa Han Sans Neo" panose="020B0500000000000000" pitchFamily="34" charset="-128"/>
                    <a:ea typeface="Spoqa Han Sans Neo" panose="020B0500000000000000" pitchFamily="34" charset="-128"/>
                    <a:sym typeface="Wingdings" pitchFamily="2" charset="2"/>
                  </a:rPr>
                  <a:t>변화 한다고 할 수 있다</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이 때</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3600" i="1">
                        <a:latin typeface="Cambria Math" panose="02040503050406030204" pitchFamily="18" charset="0"/>
                        <a:ea typeface="Cambria Math" panose="02040503050406030204" pitchFamily="18" charset="0"/>
                        <a:sym typeface="Wingdings" pitchFamily="2" charset="2"/>
                      </a:rPr>
                      <m:t>𝑤</m:t>
                    </m:r>
                  </m:oMath>
                </a14:m>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가 만약 높은 차원이라면 그 값은 매우 커질 수 있는 것</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b="0" i="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3600" dirty="0">
                    <a:latin typeface="Spoqa Han Sans Neo" panose="020B0500000000000000" pitchFamily="34" charset="-128"/>
                    <a:ea typeface="Spoqa Han Sans Neo" panose="020B0500000000000000" pitchFamily="34" charset="-128"/>
                    <a:sym typeface="Wingdings" pitchFamily="2" charset="2"/>
                  </a:rPr>
                  <a:t>적대적 학습은 로컬 상수 값</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노이즈</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을 추가한 데이터를 학습하여</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이러한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en" altLang="ko-KR" sz="3600" dirty="0">
                    <a:latin typeface="Spoqa Han Sans Neo" panose="020B0500000000000000" pitchFamily="34" charset="-128"/>
                    <a:ea typeface="Spoqa Han Sans Neo" panose="020B0500000000000000" pitchFamily="34" charset="-128"/>
                    <a:sym typeface="Wingdings" pitchFamily="2" charset="2"/>
                  </a:rPr>
                  <a:t>l</a:t>
                </a:r>
                <a:r>
                  <a:rPr kumimoji="1" lang="en" altLang="ko-Kore-KR" sz="3600" dirty="0">
                    <a:latin typeface="Spoqa Han Sans Neo" panose="020B0500000000000000" pitchFamily="34" charset="-128"/>
                    <a:ea typeface="Spoqa Han Sans Neo" panose="020B0500000000000000" pitchFamily="34" charset="-128"/>
                    <a:sym typeface="Wingdings" pitchFamily="2" charset="2"/>
                  </a:rPr>
                  <a:t>ocally linear behavior"</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로 인해 생기는 네트워크의 민감성</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en" altLang="ko-Kore-KR" sz="3600" dirty="0">
                    <a:latin typeface="Spoqa Han Sans Neo" panose="020B0500000000000000" pitchFamily="34" charset="-128"/>
                    <a:ea typeface="Spoqa Han Sans Neo" panose="020B0500000000000000" pitchFamily="34" charset="-128"/>
                    <a:sym typeface="Wingdings" pitchFamily="2" charset="2"/>
                  </a:rPr>
                  <a:t>sensitivity)</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을 줄일 수 있다</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992818B3-C6CE-1C48-8B7F-FC552B931F2E}"/>
                  </a:ext>
                </a:extLst>
              </p:cNvPr>
              <p:cNvSpPr txBox="1">
                <a:spLocks noRot="1" noChangeAspect="1" noMove="1" noResize="1" noEditPoints="1" noAdjustHandles="1" noChangeArrowheads="1" noChangeShapeType="1" noTextEdit="1"/>
              </p:cNvSpPr>
              <p:nvPr/>
            </p:nvSpPr>
            <p:spPr>
              <a:xfrm>
                <a:off x="2208231" y="9430054"/>
                <a:ext cx="16891000" cy="3005823"/>
              </a:xfrm>
              <a:prstGeom prst="rect">
                <a:avLst/>
              </a:prstGeom>
              <a:blipFill>
                <a:blip r:embed="rId5"/>
                <a:stretch>
                  <a:fillRect l="-1052" t="-1261" r="-977" b="-6723"/>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50925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Adversarial Training </a:t>
            </a:r>
            <a:r>
              <a:rPr lang="en-US" altLang="ko-KR" b="1" dirty="0"/>
              <a:t>(</a:t>
            </a:r>
            <a:r>
              <a:rPr lang="ko-KR" altLang="en-US" b="1" dirty="0"/>
              <a:t>적대적 학습</a:t>
            </a:r>
            <a:r>
              <a:rPr lang="en-US" altLang="ko-KR" b="1" dirty="0"/>
              <a:t>)</a:t>
            </a:r>
            <a:endParaRPr lang="en-US" altLang="ko-Kore-KR" b="1"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3" name="TextBox 2">
            <a:extLst>
              <a:ext uri="{FF2B5EF4-FFF2-40B4-BE49-F238E27FC236}">
                <a16:creationId xmlns:a16="http://schemas.microsoft.com/office/drawing/2014/main" id="{4FAD942C-ED71-1147-83C2-69E3ECFA1340}"/>
              </a:ext>
            </a:extLst>
          </p:cNvPr>
          <p:cNvSpPr txBox="1"/>
          <p:nvPr/>
        </p:nvSpPr>
        <p:spPr>
          <a:xfrm>
            <a:off x="4267200" y="13248063"/>
            <a:ext cx="14035124" cy="369332"/>
          </a:xfrm>
          <a:prstGeom prst="rect">
            <a:avLst/>
          </a:prstGeom>
          <a:noFill/>
        </p:spPr>
        <p:txBody>
          <a:bodyPr wrap="none" rtlCol="0">
            <a:spAutoFit/>
          </a:bodyPr>
          <a:lstStyle/>
          <a:p>
            <a:r>
              <a:rPr lang="en" altLang="ko-Kore-KR" dirty="0"/>
              <a:t>Goodfellow, Ian J., Jonathon </a:t>
            </a:r>
            <a:r>
              <a:rPr lang="en" altLang="ko-Kore-KR" dirty="0" err="1"/>
              <a:t>Shlens</a:t>
            </a:r>
            <a:r>
              <a:rPr lang="en" altLang="ko-Kore-KR" dirty="0"/>
              <a:t>, and Christian </a:t>
            </a:r>
            <a:r>
              <a:rPr lang="en" altLang="ko-Kore-KR" dirty="0" err="1"/>
              <a:t>Szegedy</a:t>
            </a:r>
            <a:r>
              <a:rPr lang="en" altLang="ko-Kore-KR" dirty="0"/>
              <a:t>. "Explaining and harnessing adversarial examples." </a:t>
            </a:r>
            <a:r>
              <a:rPr lang="en" altLang="ko-Kore-KR" i="1" dirty="0" err="1"/>
              <a:t>arXiv</a:t>
            </a:r>
            <a:r>
              <a:rPr lang="en" altLang="ko-Kore-KR" i="1" dirty="0"/>
              <a:t> preprint arXiv:1412.6572</a:t>
            </a:r>
            <a:r>
              <a:rPr lang="en" altLang="ko-Kore-KR" dirty="0"/>
              <a:t> (2014).</a:t>
            </a:r>
            <a:endParaRPr kumimoji="1" lang="ko-Kore-KR" altLang="en-US" dirty="0">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2818B3-C6CE-1C48-8B7F-FC552B931F2E}"/>
                  </a:ext>
                </a:extLst>
              </p:cNvPr>
              <p:cNvSpPr txBox="1"/>
              <p:nvPr/>
            </p:nvSpPr>
            <p:spPr>
              <a:xfrm>
                <a:off x="2208231" y="3587531"/>
                <a:ext cx="16891000" cy="9171165"/>
              </a:xfrm>
              <a:prstGeom prst="rect">
                <a:avLst/>
              </a:prstGeom>
              <a:noFill/>
            </p:spPr>
            <p:txBody>
              <a:bodyPr wrap="square" rtlCol="0">
                <a:spAutoFit/>
              </a:bodyPr>
              <a:lstStyle/>
              <a:p>
                <a:r>
                  <a:rPr kumimoji="1" lang="ko-KR" altLang="en-US" sz="3600" dirty="0">
                    <a:latin typeface="Spoqa Han Sans Neo" panose="020B0500000000000000" pitchFamily="34" charset="-128"/>
                    <a:ea typeface="Spoqa Han Sans Neo" panose="020B0500000000000000" pitchFamily="34" charset="-128"/>
                    <a:sym typeface="Wingdings" pitchFamily="2" charset="2"/>
                  </a:rPr>
                  <a:t>우리가 각 인풋을 노이즈를 섞어</a:t>
                </a:r>
                <a:r>
                  <a:rPr kumimoji="1" lang="en-US" altLang="ko-KR" sz="3600" dirty="0">
                    <a:ea typeface="Cambria Math" panose="02040503050406030204" pitchFamily="18" charset="0"/>
                    <a:sym typeface="Wingdings" pitchFamily="2" charset="2"/>
                  </a:rPr>
                  <a:t> </a:t>
                </a:r>
                <a14:m>
                  <m:oMath xmlns:m="http://schemas.openxmlformats.org/officeDocument/2006/math">
                    <m:r>
                      <a:rPr kumimoji="1" lang="en-US" altLang="ko-KR" sz="3600" b="0" i="1" smtClean="0">
                        <a:latin typeface="Cambria Math" panose="02040503050406030204" pitchFamily="18" charset="0"/>
                        <a:ea typeface="Cambria Math" panose="02040503050406030204" pitchFamily="18" charset="0"/>
                        <a:sym typeface="Wingdings" pitchFamily="2" charset="2"/>
                      </a:rPr>
                      <m:t>𝜖</m:t>
                    </m:r>
                  </m:oMath>
                </a14:m>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만큼 바꿀 때</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3600" i="1">
                        <a:latin typeface="Cambria Math" panose="02040503050406030204" pitchFamily="18" charset="0"/>
                        <a:ea typeface="Cambria Math" panose="02040503050406030204" pitchFamily="18" charset="0"/>
                        <a:sym typeface="Wingdings" pitchFamily="2" charset="2"/>
                      </a:rPr>
                      <m:t>𝜖</m:t>
                    </m:r>
                    <m:sSub>
                      <m:sSubPr>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sSubPr>
                      <m:e>
                        <m:d>
                          <m:dPr>
                            <m:begChr m:val="|"/>
                            <m:endChr m:val="|"/>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dPr>
                          <m:e>
                            <m:d>
                              <m:dPr>
                                <m:begChr m:val="|"/>
                                <m:endChr m:val="|"/>
                                <m:ctrlPr>
                                  <a:rPr kumimoji="1" lang="en-US" altLang="ko-KR" sz="3600" b="0" i="1" smtClean="0">
                                    <a:latin typeface="Cambria Math" panose="02040503050406030204" pitchFamily="18" charset="0"/>
                                    <a:ea typeface="Cambria Math" panose="02040503050406030204" pitchFamily="18" charset="0"/>
                                    <a:sym typeface="Wingdings" pitchFamily="2" charset="2"/>
                                  </a:rPr>
                                </m:ctrlPr>
                              </m:dPr>
                              <m:e>
                                <m:r>
                                  <a:rPr kumimoji="1" lang="en-US" altLang="ko-KR" sz="3600" b="0" i="1" smtClean="0">
                                    <a:latin typeface="Cambria Math" panose="02040503050406030204" pitchFamily="18" charset="0"/>
                                    <a:ea typeface="Cambria Math" panose="02040503050406030204" pitchFamily="18" charset="0"/>
                                    <a:sym typeface="Wingdings" pitchFamily="2" charset="2"/>
                                  </a:rPr>
                                  <m:t>𝑤</m:t>
                                </m:r>
                              </m:e>
                            </m:d>
                          </m:e>
                        </m:d>
                      </m:e>
                      <m:sub>
                        <m:r>
                          <a:rPr kumimoji="1" lang="en-US" altLang="ko-KR" sz="3600" b="0" i="1" smtClean="0">
                            <a:latin typeface="Cambria Math" panose="02040503050406030204" pitchFamily="18" charset="0"/>
                            <a:ea typeface="Cambria Math" panose="02040503050406030204" pitchFamily="18" charset="0"/>
                            <a:sym typeface="Wingdings" pitchFamily="2" charset="2"/>
                          </a:rPr>
                          <m:t>1</m:t>
                        </m:r>
                      </m:sub>
                    </m:sSub>
                    <m:r>
                      <a:rPr kumimoji="1" lang="en-US" altLang="ko-KR" sz="3600" b="0" i="0" smtClean="0">
                        <a:latin typeface="Cambria Math" panose="02040503050406030204" pitchFamily="18" charset="0"/>
                        <a:ea typeface="Cambria Math" panose="02040503050406030204" pitchFamily="18" charset="0"/>
                        <a:sym typeface="Wingdings" pitchFamily="2" charset="2"/>
                      </a:rPr>
                      <m:t> </m:t>
                    </m:r>
                  </m:oMath>
                </a14:m>
                <a:r>
                  <a:rPr kumimoji="1" lang="ko-KR" altLang="en-US" sz="3600" dirty="0">
                    <a:latin typeface="Spoqa Han Sans Neo" panose="020B0500000000000000" pitchFamily="34" charset="-128"/>
                    <a:ea typeface="Spoqa Han Sans Neo" panose="020B0500000000000000" pitchFamily="34" charset="-128"/>
                    <a:sym typeface="Wingdings" pitchFamily="2" charset="2"/>
                  </a:rPr>
                  <a:t>변화 한다고 할 수 있다</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이 때</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3600" i="1">
                        <a:latin typeface="Cambria Math" panose="02040503050406030204" pitchFamily="18" charset="0"/>
                        <a:ea typeface="Cambria Math" panose="02040503050406030204" pitchFamily="18" charset="0"/>
                        <a:sym typeface="Wingdings" pitchFamily="2" charset="2"/>
                      </a:rPr>
                      <m:t>𝑤</m:t>
                    </m:r>
                  </m:oMath>
                </a14:m>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가 만약 높은 차원이라면 그 값은 매우 커질 수 있는 것</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b="0" i="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3600" b="0" i="0" dirty="0">
                  <a:latin typeface="Spoqa Han Sans Neo" panose="020B0500000000000000" pitchFamily="34" charset="-128"/>
                  <a:ea typeface="Spoqa Han Sans Neo" panose="020B0500000000000000" pitchFamily="34" charset="-128"/>
                  <a:sym typeface="Wingdings" pitchFamily="2" charset="2"/>
                </a:endParaRPr>
              </a:p>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적대적 학습을 위해</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예를 들어</a:t>
                </a:r>
                <a:r>
                  <a:rPr kumimoji="1" lang="en-US" altLang="ko-Kore-KR" sz="3600" b="1" dirty="0">
                    <a:latin typeface="Spoqa Han Sans Neo Bold" panose="020B0500000000000000" pitchFamily="34" charset="-128"/>
                    <a:ea typeface="Spoqa Han Sans Neo Bold" panose="020B0500000000000000" pitchFamily="34" charset="-128"/>
                    <a:sym typeface="Wingdings" pitchFamily="2" charset="2"/>
                  </a:rPr>
                  <a:t>, fast gradient </a:t>
                </a:r>
                <a:r>
                  <a:rPr kumimoji="1" lang="ko-Kore-KR" altLang="en-US" sz="3600" b="1" dirty="0">
                    <a:latin typeface="Spoqa Han Sans Neo Bold" panose="020B0500000000000000" pitchFamily="34" charset="-128"/>
                    <a:ea typeface="Spoqa Han Sans Neo Bold" panose="020B0500000000000000" pitchFamily="34" charset="-128"/>
                    <a:sym typeface="Wingdings" pitchFamily="2" charset="2"/>
                  </a:rPr>
                  <a:t>방법은 </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아래와 같이 만들어진 데이터를 생성할 수 있다</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600" b="0" i="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3600" b="0" i="1" dirty="0">
                  <a:latin typeface="Cambria Math" panose="02040503050406030204" pitchFamily="18" charset="0"/>
                  <a:ea typeface="Spoqa Han Sans Neo Bold"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sSup>
                        <m:sSup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𝑇</m:t>
                          </m:r>
                        </m:sup>
                      </m:sSup>
                      <m:acc>
                        <m:accPr>
                          <m:chr m:val="̃"/>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𝑥</m:t>
                          </m:r>
                        </m:e>
                      </m:acc>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𝑥</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𝜂</m:t>
                      </m:r>
                    </m:oMath>
                  </m:oMathPara>
                </a14:m>
                <a:endParaRPr kumimoji="1" lang="en-US" altLang="ko-KR" sz="3600" b="0" i="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r>
                        <a:rPr kumimoji="1" lang="en-US" altLang="ko-KR" sz="3600" i="1" dirty="0">
                          <a:latin typeface="Cambria Math" panose="02040503050406030204" pitchFamily="18" charset="0"/>
                          <a:ea typeface="Spoqa Han Sans Neo Bold" panose="020B0500000000000000" pitchFamily="34" charset="-128"/>
                          <a:sym typeface="Wingdings" pitchFamily="2" charset="2"/>
                        </a:rPr>
                        <m:t> </m:t>
                      </m:r>
                      <m:r>
                        <a:rPr kumimoji="1" lang="en-US" altLang="ko-KR" sz="36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3600" i="1" dirty="0">
                          <a:latin typeface="Cambria Math" panose="02040503050406030204" pitchFamily="18" charset="0"/>
                          <a:ea typeface="Spoqa Han Sans Neo Bold" panose="020B0500000000000000" pitchFamily="34" charset="-128"/>
                          <a:sym typeface="Wingdings" pitchFamily="2" charset="2"/>
                        </a:rPr>
                        <m:t>=</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𝜖</m:t>
                      </m:r>
                      <m:r>
                        <a:rPr kumimoji="1" lang="en-US" altLang="ko-KR" sz="3600" i="1" dirty="0">
                          <a:latin typeface="Cambria Math" panose="02040503050406030204" pitchFamily="18" charset="0"/>
                          <a:ea typeface="Spoqa Han Sans Neo Bold" panose="020B0500000000000000" pitchFamily="34" charset="-128"/>
                          <a:sym typeface="Wingdings" pitchFamily="2" charset="2"/>
                        </a:rPr>
                        <m:t>𝑠𝑖𝑔𝑛</m:t>
                      </m:r>
                      <m:r>
                        <a:rPr kumimoji="1" lang="en-US" altLang="ko-KR" sz="3600" i="1" dirty="0">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ctrlPr>
                        </m:sSubPr>
                        <m:e>
                          <m:r>
                            <m:rPr>
                              <m:sty m:val="p"/>
                            </m:rPr>
                            <a:rPr kumimoji="1" lang="en-US" altLang="ko-KR" sz="3600" b="0" i="0" dirty="0" smtClean="0">
                              <a:latin typeface="Cambria Math" panose="02040503050406030204" pitchFamily="18" charset="0"/>
                              <a:ea typeface="Spoqa Han Sans Neo Bold" panose="020B0500000000000000" pitchFamily="34" charset="-128"/>
                              <a:sym typeface="Wingdings" pitchFamily="2" charset="2"/>
                            </a:rPr>
                            <m:t>∇</m:t>
                          </m:r>
                        </m:e>
                        <m:sub>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𝑥</m:t>
                          </m:r>
                        </m:sub>
                      </m:sSub>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𝐽</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m:t>
                      </m:r>
                    </m:oMath>
                  </m:oMathPara>
                </a14:m>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즉</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w</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근처에 </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gradient</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에 선형 값에 </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linear </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벡터 값을 인풋 값에 더해 </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adversarial </a:t>
                </a:r>
              </a:p>
              <a:p>
                <a:r>
                  <a:rPr kumimoji="1" lang="en-US" altLang="ko-Kore-KR" sz="3600" dirty="0">
                    <a:latin typeface="Spoqa Han Sans Neo" panose="020B0500000000000000" pitchFamily="34" charset="-128"/>
                    <a:ea typeface="Spoqa Han Sans Neo" panose="020B0500000000000000" pitchFamily="34" charset="-128"/>
                    <a:sym typeface="Wingdings" pitchFamily="2" charset="2"/>
                  </a:rPr>
                  <a:t>example</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을 생성한다</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이를 목적함수에 반영해 학습을 진행</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a:p>
                <a:pPr/>
                <a:br>
                  <a:rPr kumimoji="1" lang="en-US" altLang="ko-KR" sz="3600" b="0" i="1" dirty="0">
                    <a:latin typeface="Cambria Math" panose="02040503050406030204" pitchFamily="18" charset="0"/>
                    <a:ea typeface="Spoqa Han Sans Neo Bold"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𝑥</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𝑦</m:t>
                          </m:r>
                        </m:e>
                      </m:d>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𝑥</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𝑦</m:t>
                          </m:r>
                        </m:e>
                      </m:d>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1−</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𝛼</m:t>
                          </m:r>
                        </m:e>
                      </m:d>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𝐽</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𝑥</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𝜖</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𝑠𝑖𝑔𝑛</m:t>
                      </m:r>
                      <m:d>
                        <m: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dPr>
                        <m:e>
                          <m:sSub>
                            <m:sSubPr>
                              <m:ctrlPr>
                                <a:rPr kumimoji="1" lang="en-US" altLang="ko-KR" sz="3600" i="1" dirty="0">
                                  <a:latin typeface="Cambria Math" panose="02040503050406030204" pitchFamily="18" charset="0"/>
                                  <a:ea typeface="Spoqa Han Sans Neo Bold" panose="020B0500000000000000" pitchFamily="34" charset="-128"/>
                                  <a:sym typeface="Wingdings" pitchFamily="2" charset="2"/>
                                </a:rPr>
                              </m:ctrlPr>
                            </m:sSubPr>
                            <m:e>
                              <m:r>
                                <m:rPr>
                                  <m:sty m:val="p"/>
                                </m:rPr>
                                <a:rPr kumimoji="1" lang="en-US" altLang="ko-KR" sz="3600" dirty="0">
                                  <a:latin typeface="Cambria Math" panose="02040503050406030204" pitchFamily="18" charset="0"/>
                                  <a:ea typeface="Spoqa Han Sans Neo Bold" panose="020B0500000000000000" pitchFamily="34" charset="-128"/>
                                  <a:sym typeface="Wingdings" pitchFamily="2" charset="2"/>
                                </a:rPr>
                                <m:t>∇</m:t>
                              </m:r>
                            </m:e>
                            <m:sub>
                              <m:r>
                                <a:rPr kumimoji="1" lang="en-US" altLang="ko-KR" sz="3600" i="1" dirty="0">
                                  <a:latin typeface="Cambria Math" panose="02040503050406030204" pitchFamily="18" charset="0"/>
                                  <a:ea typeface="Spoqa Han Sans Neo Bold" panose="020B0500000000000000" pitchFamily="34" charset="-128"/>
                                  <a:sym typeface="Wingdings" pitchFamily="2" charset="2"/>
                                </a:rPr>
                                <m:t>𝑥</m:t>
                              </m:r>
                            </m:sub>
                          </m:sSub>
                          <m:r>
                            <a:rPr kumimoji="1" lang="en-US" altLang="ko-KR" sz="36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36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i="1" dirty="0">
                                  <a:latin typeface="Cambria Math" panose="02040503050406030204" pitchFamily="18" charset="0"/>
                                  <a:ea typeface="Spoqa Han Sans Neo Bold" panose="020B0500000000000000" pitchFamily="34" charset="-128"/>
                                  <a:sym typeface="Wingdings" pitchFamily="2" charset="2"/>
                                </a:rPr>
                                <m:t>𝑤</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𝑥</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𝑦</m:t>
                              </m:r>
                            </m:e>
                          </m:d>
                        </m:e>
                      </m:d>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3600" b="0" i="1" dirty="0" smtClean="0">
                          <a:latin typeface="Cambria Math" panose="02040503050406030204" pitchFamily="18" charset="0"/>
                          <a:ea typeface="Spoqa Han Sans Neo Bold" panose="020B0500000000000000" pitchFamily="34" charset="-128"/>
                          <a:sym typeface="Wingdings" pitchFamily="2" charset="2"/>
                        </a:rPr>
                        <m:t>𝑦</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oMath>
                  </m:oMathPara>
                </a14:m>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992818B3-C6CE-1C48-8B7F-FC552B931F2E}"/>
                  </a:ext>
                </a:extLst>
              </p:cNvPr>
              <p:cNvSpPr txBox="1">
                <a:spLocks noRot="1" noChangeAspect="1" noMove="1" noResize="1" noEditPoints="1" noAdjustHandles="1" noChangeArrowheads="1" noChangeShapeType="1" noTextEdit="1"/>
              </p:cNvSpPr>
              <p:nvPr/>
            </p:nvSpPr>
            <p:spPr>
              <a:xfrm>
                <a:off x="2208231" y="3587531"/>
                <a:ext cx="16891000" cy="9171165"/>
              </a:xfrm>
              <a:prstGeom prst="rect">
                <a:avLst/>
              </a:prstGeom>
              <a:blipFill>
                <a:blip r:embed="rId4"/>
                <a:stretch>
                  <a:fillRect l="-1052" t="-553" r="-977" b="-553"/>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12922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a:t>딥러닝과 오버피팅 문제</a:t>
            </a:r>
            <a:endParaRPr lang="en-US" altLang="ko-Kore-KR" b="1"/>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a:t>Recap: </a:t>
            </a:r>
            <a:r>
              <a:rPr lang="ko-KR" altLang="en-US"/>
              <a:t>편향</a:t>
            </a:r>
            <a:r>
              <a:rPr lang="en-US" altLang="ko-KR"/>
              <a:t>-</a:t>
            </a:r>
            <a:r>
              <a:rPr lang="ko-KR" altLang="en-US"/>
              <a:t>분산 트레이드오프 </a:t>
            </a:r>
            <a:r>
              <a:rPr lang="en-US" altLang="ko-KR"/>
              <a:t>(Bias-Variance Trade-off)</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a:t>
            </a:fld>
            <a:endParaRPr kumimoji="1" lang="ko-Kore-KR" altLang="en-US" sz="1500">
              <a:latin typeface="SpoqaHanSans-Light" panose="020B0300000000000000" pitchFamily="34" charset="-128"/>
              <a:ea typeface="SpoqaHanSans-Light" panose="020B0300000000000000" pitchFamily="34" charset="-128"/>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mc:AlternateContent xmlns:mc="http://schemas.openxmlformats.org/markup-compatibility/2006" xmlns:a14="http://schemas.microsoft.com/office/drawing/2010/main">
        <mc:Choice Requires="a14">
          <p:sp>
            <p:nvSpPr>
              <p:cNvPr id="9" name="Shape 133">
                <a:extLst>
                  <a:ext uri="{FF2B5EF4-FFF2-40B4-BE49-F238E27FC236}">
                    <a16:creationId xmlns:a16="http://schemas.microsoft.com/office/drawing/2014/main" id="{98BD1A45-1A96-4945-A8A9-3B33A03B8F25}"/>
                  </a:ext>
                </a:extLst>
              </p:cNvPr>
              <p:cNvSpPr/>
              <p:nvPr/>
            </p:nvSpPr>
            <p:spPr>
              <a:xfrm>
                <a:off x="2348470" y="3401616"/>
                <a:ext cx="16499854" cy="4776244"/>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4400" b="1">
                    <a:latin typeface="Spoqa Han Sans Neo Bold" panose="020B0500000000000000" pitchFamily="34" charset="-128"/>
                    <a:ea typeface="SpoqaHanSans-Bold"/>
                  </a:rPr>
                  <a:t>Bias-variance trade-off</a:t>
                </a:r>
              </a:p>
              <a:p>
                <a:pPr marL="685800" indent="-685800" algn="l"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2400">
                    <a:latin typeface="Spoqa Han Sans Neo" panose="020B0500000000000000" pitchFamily="34" charset="-128"/>
                    <a:ea typeface="Spoqa Han Sans Neo" panose="020B0500000000000000" pitchFamily="34" charset="-128"/>
                  </a:rPr>
                  <a:t>모델의 오류는 다음 식을 만족</a:t>
                </a:r>
                <a:r>
                  <a:rPr lang="en-US" altLang="ko-KR" sz="2400">
                    <a:latin typeface="Spoqa Han Sans Neo" panose="020B0500000000000000" pitchFamily="34" charset="-128"/>
                    <a:ea typeface="Spoqa Han Sans Neo" panose="020B0500000000000000" pitchFamily="34" charset="-128"/>
                  </a:rPr>
                  <a:t>!</a:t>
                </a: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lang="en-US" altLang="ko-Kore-KR" sz="3200" b="0" i="1" smtClean="0">
                          <a:latin typeface="Cambria Math" panose="02040503050406030204" pitchFamily="18" charset="0"/>
                          <a:ea typeface="SpoqaHanSans-Bold"/>
                        </a:rPr>
                        <m:t>𝐸</m:t>
                      </m:r>
                      <m:d>
                        <m:dPr>
                          <m:begChr m:val="["/>
                          <m:endChr m:val="]"/>
                          <m:ctrlPr>
                            <a:rPr lang="en-US" altLang="ko-Kore-KR" sz="3200" b="0" i="1" smtClean="0">
                              <a:latin typeface="Cambria Math" panose="02040503050406030204" pitchFamily="18" charset="0"/>
                              <a:ea typeface="SpoqaHanSans-Bold"/>
                            </a:rPr>
                          </m:ctrlPr>
                        </m:dPr>
                        <m:e>
                          <m:sSup>
                            <m:sSupPr>
                              <m:ctrlPr>
                                <a:rPr lang="en-US" altLang="ko-Kore-KR" sz="3200" b="0" i="1" smtClean="0">
                                  <a:latin typeface="Cambria Math" panose="02040503050406030204" pitchFamily="18" charset="0"/>
                                  <a:ea typeface="SpoqaHanSans-Bold"/>
                                </a:rPr>
                              </m:ctrlPr>
                            </m:sSupPr>
                            <m:e>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𝑦</m:t>
                                  </m:r>
                                  <m:r>
                                    <a:rPr lang="en-US" altLang="ko-Kore-KR" sz="3200" b="0" i="1" smtClean="0">
                                      <a:latin typeface="Cambria Math" panose="02040503050406030204" pitchFamily="18" charset="0"/>
                                      <a:ea typeface="SpoqaHanSans-Bold"/>
                                    </a:rPr>
                                    <m:t>−</m:t>
                                  </m:r>
                                  <m:r>
                                    <a:rPr lang="en-US" altLang="ko-Kore-KR" sz="3200" b="0" i="1" smtClean="0">
                                      <a:latin typeface="Cambria Math" panose="02040503050406030204" pitchFamily="18" charset="0"/>
                                      <a:ea typeface="SpoqaHanSans-Bold"/>
                                    </a:rPr>
                                    <m:t>h</m:t>
                                  </m:r>
                                  <m:d>
                                    <m:dPr>
                                      <m:ctrlPr>
                                        <a:rPr lang="en-US" altLang="ko-Kore-KR" sz="3200" b="0" i="1" smtClean="0">
                                          <a:latin typeface="Cambria Math" panose="02040503050406030204" pitchFamily="18" charset="0"/>
                                          <a:ea typeface="SpoqaHanSans-Bold"/>
                                        </a:rPr>
                                      </m:ctrlPr>
                                    </m:dPr>
                                    <m:e>
                                      <m:r>
                                        <a:rPr lang="en-US" altLang="ko-Kore-KR" sz="3200" b="0" i="1" smtClean="0">
                                          <a:latin typeface="Cambria Math" panose="02040503050406030204" pitchFamily="18" charset="0"/>
                                          <a:ea typeface="SpoqaHanSans-Bold"/>
                                        </a:rPr>
                                        <m:t>𝑥</m:t>
                                      </m:r>
                                    </m:e>
                                  </m:d>
                                </m:e>
                              </m:d>
                            </m:e>
                            <m:sup>
                              <m:r>
                                <a:rPr lang="en-US" altLang="ko-Kore-KR" sz="3200" b="0" i="1" smtClean="0">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sSup>
                            <m:sSupPr>
                              <m:ctrlPr>
                                <a:rPr lang="en-US" altLang="ko-Kore-KR" sz="3200" i="1">
                                  <a:solidFill>
                                    <a:schemeClr val="accent1"/>
                                  </a:solidFill>
                                  <a:latin typeface="Cambria Math" panose="02040503050406030204" pitchFamily="18" charset="0"/>
                                  <a:ea typeface="SpoqaHanSans-Bold"/>
                                </a:rPr>
                              </m:ctrlPr>
                            </m:sSupPr>
                            <m:e>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r>
                                    <a:rPr lang="en-US" altLang="ko-Kore-KR" sz="3200" i="1">
                                      <a:solidFill>
                                        <a:schemeClr val="accent1"/>
                                      </a:solidFill>
                                      <a:latin typeface="Cambria Math" panose="02040503050406030204" pitchFamily="18" charset="0"/>
                                      <a:ea typeface="SpoqaHanSans-Bold"/>
                                    </a:rPr>
                                    <m:t>−</m:t>
                                  </m:r>
                                  <m:r>
                                    <a:rPr lang="en-US" altLang="ko-Kore-KR" sz="3200" i="1">
                                      <a:solidFill>
                                        <a:schemeClr val="accent1"/>
                                      </a:solidFill>
                                      <a:latin typeface="Cambria Math" panose="02040503050406030204" pitchFamily="18" charset="0"/>
                                      <a:ea typeface="SpoqaHanSans-Bold"/>
                                    </a:rPr>
                                    <m:t>𝐸</m:t>
                                  </m:r>
                                  <m:d>
                                    <m:dPr>
                                      <m:begChr m:val="["/>
                                      <m:endChr m:val="]"/>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h</m:t>
                                      </m:r>
                                      <m:d>
                                        <m:dPr>
                                          <m:ctrlPr>
                                            <a:rPr lang="en-US" altLang="ko-Kore-KR" sz="3200" i="1">
                                              <a:solidFill>
                                                <a:schemeClr val="accent1"/>
                                              </a:solidFill>
                                              <a:latin typeface="Cambria Math" panose="02040503050406030204" pitchFamily="18" charset="0"/>
                                              <a:ea typeface="SpoqaHanSans-Bold"/>
                                            </a:rPr>
                                          </m:ctrlPr>
                                        </m:dPr>
                                        <m:e>
                                          <m:r>
                                            <a:rPr lang="en-US" altLang="ko-Kore-KR" sz="3200" i="1">
                                              <a:solidFill>
                                                <a:schemeClr val="accent1"/>
                                              </a:solidFill>
                                              <a:latin typeface="Cambria Math" panose="02040503050406030204" pitchFamily="18" charset="0"/>
                                              <a:ea typeface="SpoqaHanSans-Bold"/>
                                            </a:rPr>
                                            <m:t>𝑥</m:t>
                                          </m:r>
                                        </m:e>
                                      </m:d>
                                    </m:e>
                                  </m:d>
                                </m:e>
                              </m:d>
                            </m:e>
                            <m:sup>
                              <m:r>
                                <a:rPr lang="en-US" altLang="ko-Kore-KR" sz="3200" i="1">
                                  <a:solidFill>
                                    <a:schemeClr val="accent1"/>
                                  </a:solidFill>
                                  <a:latin typeface="Cambria Math" panose="02040503050406030204" pitchFamily="18" charset="0"/>
                                  <a:ea typeface="SpoqaHanSans-Bold"/>
                                </a:rPr>
                                <m:t>2</m:t>
                              </m:r>
                            </m:sup>
                          </m:sSup>
                        </m:e>
                      </m:d>
                      <m:r>
                        <a:rPr lang="en-US" altLang="ko-Kore-KR" sz="3200" i="1">
                          <a:latin typeface="Cambria Math" panose="02040503050406030204" pitchFamily="18" charset="0"/>
                          <a:ea typeface="SpoqaHanSans-Bold"/>
                        </a:rPr>
                        <m:t>+</m:t>
                      </m:r>
                      <m:sSup>
                        <m:sSupPr>
                          <m:ctrlPr>
                            <a:rPr lang="en-US" altLang="ko-Kore-KR" sz="3200" i="1">
                              <a:solidFill>
                                <a:srgbClr val="FF0000"/>
                              </a:solidFill>
                              <a:latin typeface="Cambria Math" panose="02040503050406030204" pitchFamily="18" charset="0"/>
                              <a:ea typeface="SpoqaHanSans-Bold"/>
                            </a:rPr>
                          </m:ctrlPr>
                        </m:sSupPr>
                        <m:e>
                          <m:d>
                            <m:dPr>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𝐸</m:t>
                              </m:r>
                              <m:d>
                                <m:dPr>
                                  <m:begChr m:val="["/>
                                  <m:endChr m:val="]"/>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h</m:t>
                                  </m:r>
                                  <m:d>
                                    <m:dPr>
                                      <m:ctrlPr>
                                        <a:rPr lang="en-US" altLang="ko-Kore-KR" sz="3200" i="1">
                                          <a:solidFill>
                                            <a:srgbClr val="FF0000"/>
                                          </a:solidFill>
                                          <a:latin typeface="Cambria Math" panose="02040503050406030204" pitchFamily="18" charset="0"/>
                                          <a:ea typeface="SpoqaHanSans-Bold"/>
                                        </a:rPr>
                                      </m:ctrlPr>
                                    </m:dPr>
                                    <m:e>
                                      <m:r>
                                        <a:rPr lang="en-US" altLang="ko-Kore-KR" sz="3200" i="1">
                                          <a:solidFill>
                                            <a:srgbClr val="FF0000"/>
                                          </a:solidFill>
                                          <a:latin typeface="Cambria Math" panose="02040503050406030204" pitchFamily="18" charset="0"/>
                                          <a:ea typeface="SpoqaHanSans-Bold"/>
                                        </a:rPr>
                                        <m:t>𝑥</m:t>
                                      </m:r>
                                    </m:e>
                                  </m:d>
                                </m:e>
                              </m:d>
                              <m:r>
                                <a:rPr lang="en-US" altLang="ko-Kore-KR" sz="3200" i="1">
                                  <a:solidFill>
                                    <a:srgbClr val="FF0000"/>
                                  </a:solidFill>
                                  <a:latin typeface="Cambria Math" panose="02040503050406030204" pitchFamily="18" charset="0"/>
                                  <a:ea typeface="SpoqaHanSans-Bold"/>
                                </a:rPr>
                                <m:t>−</m:t>
                              </m:r>
                              <m:r>
                                <a:rPr lang="en-US" altLang="ko-Kore-KR" sz="3200" i="1">
                                  <a:solidFill>
                                    <a:srgbClr val="FF0000"/>
                                  </a:solidFill>
                                  <a:latin typeface="Cambria Math" panose="02040503050406030204" pitchFamily="18" charset="0"/>
                                  <a:ea typeface="SpoqaHanSans-Bold"/>
                                </a:rPr>
                                <m:t>𝑓</m:t>
                              </m:r>
                              <m:r>
                                <a:rPr lang="en-US" altLang="ko-Kore-KR" sz="3200" i="1">
                                  <a:solidFill>
                                    <a:srgbClr val="FF0000"/>
                                  </a:solidFill>
                                  <a:latin typeface="Cambria Math" panose="02040503050406030204" pitchFamily="18" charset="0"/>
                                  <a:ea typeface="SpoqaHanSans-Bold"/>
                                </a:rPr>
                                <m:t>(</m:t>
                              </m:r>
                              <m:r>
                                <a:rPr lang="en-US" altLang="ko-Kore-KR" sz="3200" i="1">
                                  <a:solidFill>
                                    <a:srgbClr val="FF0000"/>
                                  </a:solidFill>
                                  <a:latin typeface="Cambria Math" panose="02040503050406030204" pitchFamily="18" charset="0"/>
                                  <a:ea typeface="SpoqaHanSans-Bold"/>
                                </a:rPr>
                                <m:t>𝑥</m:t>
                              </m:r>
                              <m:r>
                                <a:rPr lang="en-US" altLang="ko-Kore-KR" sz="3200" i="1">
                                  <a:solidFill>
                                    <a:srgbClr val="FF0000"/>
                                  </a:solidFill>
                                  <a:latin typeface="Cambria Math" panose="02040503050406030204" pitchFamily="18" charset="0"/>
                                  <a:ea typeface="SpoqaHanSans-Bold"/>
                                </a:rPr>
                                <m:t>)</m:t>
                              </m:r>
                            </m:e>
                          </m:d>
                        </m:e>
                        <m:sup>
                          <m:r>
                            <a:rPr lang="en-US" altLang="ko-Kore-KR" sz="3200" i="1">
                              <a:solidFill>
                                <a:srgbClr val="FF0000"/>
                              </a:solidFill>
                              <a:latin typeface="Cambria Math" panose="02040503050406030204" pitchFamily="18" charset="0"/>
                              <a:ea typeface="SpoqaHanSans-Bold"/>
                            </a:rPr>
                            <m:t>2</m:t>
                          </m:r>
                        </m:sup>
                      </m:sSup>
                      <m:r>
                        <a:rPr lang="en-US" altLang="ko-Kore-KR" sz="3200" i="1">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𝐸</m:t>
                      </m:r>
                      <m:d>
                        <m:dPr>
                          <m:begChr m:val="["/>
                          <m:endChr m:val="]"/>
                          <m:ctrlPr>
                            <a:rPr lang="en-US" altLang="ko-Kore-KR" sz="3200" i="1">
                              <a:solidFill>
                                <a:schemeClr val="accent6"/>
                              </a:solidFill>
                              <a:latin typeface="Cambria Math" panose="02040503050406030204" pitchFamily="18" charset="0"/>
                              <a:ea typeface="SpoqaHanSans-Bold"/>
                            </a:rPr>
                          </m:ctrlPr>
                        </m:dPr>
                        <m:e>
                          <m:sSup>
                            <m:sSupPr>
                              <m:ctrlPr>
                                <a:rPr lang="en-US" altLang="ko-Kore-KR" sz="3200" i="1">
                                  <a:solidFill>
                                    <a:schemeClr val="accent6"/>
                                  </a:solidFill>
                                  <a:latin typeface="Cambria Math" panose="02040503050406030204" pitchFamily="18" charset="0"/>
                                  <a:ea typeface="SpoqaHanSans-Bold"/>
                                </a:rPr>
                              </m:ctrlPr>
                            </m:sSupPr>
                            <m:e>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𝑦</m:t>
                                  </m:r>
                                  <m:r>
                                    <a:rPr lang="en-US" altLang="ko-Kore-KR" sz="3200" i="1">
                                      <a:solidFill>
                                        <a:schemeClr val="accent6"/>
                                      </a:solidFill>
                                      <a:latin typeface="Cambria Math" panose="02040503050406030204" pitchFamily="18" charset="0"/>
                                      <a:ea typeface="SpoqaHanSans-Bold"/>
                                    </a:rPr>
                                    <m:t>−</m:t>
                                  </m:r>
                                  <m:r>
                                    <a:rPr lang="en-US" altLang="ko-Kore-KR" sz="3200" i="1">
                                      <a:solidFill>
                                        <a:schemeClr val="accent6"/>
                                      </a:solidFill>
                                      <a:latin typeface="Cambria Math" panose="02040503050406030204" pitchFamily="18" charset="0"/>
                                      <a:ea typeface="SpoqaHanSans-Bold"/>
                                    </a:rPr>
                                    <m:t>𝑓</m:t>
                                  </m:r>
                                  <m:d>
                                    <m:dPr>
                                      <m:ctrlPr>
                                        <a:rPr lang="en-US" altLang="ko-Kore-KR" sz="3200" i="1">
                                          <a:solidFill>
                                            <a:schemeClr val="accent6"/>
                                          </a:solidFill>
                                          <a:latin typeface="Cambria Math" panose="02040503050406030204" pitchFamily="18" charset="0"/>
                                          <a:ea typeface="SpoqaHanSans-Bold"/>
                                        </a:rPr>
                                      </m:ctrlPr>
                                    </m:dPr>
                                    <m:e>
                                      <m:r>
                                        <a:rPr lang="en-US" altLang="ko-Kore-KR" sz="3200" i="1">
                                          <a:solidFill>
                                            <a:schemeClr val="accent6"/>
                                          </a:solidFill>
                                          <a:latin typeface="Cambria Math" panose="02040503050406030204" pitchFamily="18" charset="0"/>
                                          <a:ea typeface="SpoqaHanSans-Bold"/>
                                        </a:rPr>
                                        <m:t>𝑥</m:t>
                                      </m:r>
                                    </m:e>
                                  </m:d>
                                </m:e>
                              </m:d>
                            </m:e>
                            <m:sup>
                              <m:r>
                                <a:rPr lang="en-US" altLang="ko-Kore-KR" sz="3200" i="1">
                                  <a:solidFill>
                                    <a:schemeClr val="accent6"/>
                                  </a:solidFill>
                                  <a:latin typeface="Cambria Math" panose="02040503050406030204" pitchFamily="18" charset="0"/>
                                  <a:ea typeface="SpoqaHanSans-Bold"/>
                                </a:rPr>
                                <m:t>2</m:t>
                              </m:r>
                            </m:sup>
                          </m:sSup>
                        </m:e>
                      </m:d>
                    </m:oMath>
                  </m:oMathPara>
                </a14:m>
                <a:endParaRPr lang="en-US" altLang="ko-Kore-KR" sz="3200" i="1">
                  <a:latin typeface="Spoqa Han Sans Neo Bold" panose="020B0500000000000000" pitchFamily="34" charset="-128"/>
                  <a:ea typeface="SpoqaHanSans-Bold"/>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lang="en-US" altLang="ko-Kore-KR" sz="3200">
                    <a:solidFill>
                      <a:schemeClr val="accent1"/>
                    </a:solidFill>
                    <a:latin typeface="Spoqa Han Sans Neo Bold" panose="020B0500000000000000" pitchFamily="34" charset="-128"/>
                    <a:ea typeface="SpoqaHanSans-Bold"/>
                  </a:rPr>
                  <a:t>                                                         Variance                           </a:t>
                </a:r>
                <a:r>
                  <a:rPr lang="en-US" altLang="ko-Kore-KR" sz="3200">
                    <a:solidFill>
                      <a:srgbClr val="FF0000"/>
                    </a:solidFill>
                    <a:latin typeface="Spoqa Han Sans Neo Bold" panose="020B0500000000000000" pitchFamily="34" charset="-128"/>
                    <a:ea typeface="SpoqaHanSans-Bold"/>
                  </a:rPr>
                  <a:t>Bias^2</a:t>
                </a:r>
                <a:r>
                  <a:rPr lang="en-US" altLang="ko-Kore-KR" sz="3200">
                    <a:latin typeface="Spoqa Han Sans Neo Bold" panose="020B0500000000000000" pitchFamily="34" charset="-128"/>
                    <a:ea typeface="SpoqaHanSans-Bold"/>
                  </a:rPr>
                  <a:t>                            </a:t>
                </a:r>
                <a:r>
                  <a:rPr lang="en-US" altLang="ko-Kore-KR" sz="3200">
                    <a:solidFill>
                      <a:schemeClr val="accent6"/>
                    </a:solidFill>
                    <a:latin typeface="Spoqa Han Sans Neo Bold" panose="020B0500000000000000" pitchFamily="34" charset="-128"/>
                    <a:ea typeface="SpoqaHanSans-Bold"/>
                  </a:rPr>
                  <a:t>Noise</a:t>
                </a:r>
                <a:endParaRPr lang="en-US" altLang="ko-Kore-KR" sz="3200" i="1">
                  <a:latin typeface="Spoqa Han Sans Neo Bold" panose="020B0500000000000000" pitchFamily="34" charset="-128"/>
                  <a:ea typeface="SpoqaHanSans-Bold"/>
                </a:endParaRPr>
              </a:p>
              <a:p>
                <a:pPr lvl="1" algn="just"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a:latin typeface="Spoqa Han Sans Neo Bold" panose="020B0500000000000000" pitchFamily="34" charset="-128"/>
                  <a:ea typeface="SpoqaHanSans-Bold"/>
                </a:endParaRPr>
              </a:p>
              <a:p>
                <a:pPr lvl="2"/>
                <a:endParaRPr lang="en-US" altLang="ko-Kore-KR" sz="3200" i="1">
                  <a:latin typeface="Spoqa Han Sans Neo Bold" panose="020B0500000000000000" pitchFamily="34" charset="-128"/>
                  <a:ea typeface="SpoqaHanSans-Bold"/>
                </a:endParaRPr>
              </a:p>
            </p:txBody>
          </p:sp>
        </mc:Choice>
        <mc:Fallback xmlns="">
          <p:sp>
            <p:nvSpPr>
              <p:cNvPr id="9" name="Shape 133">
                <a:extLst>
                  <a:ext uri="{FF2B5EF4-FFF2-40B4-BE49-F238E27FC236}">
                    <a16:creationId xmlns:a16="http://schemas.microsoft.com/office/drawing/2014/main" id="{98BD1A45-1A96-4945-A8A9-3B33A03B8F25}"/>
                  </a:ext>
                </a:extLst>
              </p:cNvPr>
              <p:cNvSpPr>
                <a:spLocks noRot="1" noChangeAspect="1" noMove="1" noResize="1" noEditPoints="1" noAdjustHandles="1" noChangeArrowheads="1" noChangeShapeType="1" noTextEdit="1"/>
              </p:cNvSpPr>
              <p:nvPr/>
            </p:nvSpPr>
            <p:spPr>
              <a:xfrm>
                <a:off x="2348470" y="3401616"/>
                <a:ext cx="16499854" cy="4776244"/>
              </a:xfrm>
              <a:prstGeom prst="rect">
                <a:avLst/>
              </a:prstGeom>
              <a:blipFill>
                <a:blip r:embed="rId4"/>
                <a:stretch>
                  <a:fillRect l="-1810" t="-3444" r="-1404"/>
                </a:stretch>
              </a:blipFill>
              <a:ln w="12700">
                <a:miter lim="400000"/>
              </a:ln>
              <a:extLst>
                <a:ext uri="{C572A759-6A51-4108-AA02-DFA0A04FC94B}">
                  <ma14:wrappingTextBoxFlag xmlns:a14="http://schemas.microsoft.com/office/drawing/2010/main" xmlns:ma14="http://schemas.microsoft.com/office/mac/drawingml/2011/main" xmlns="" val="1"/>
                </a:ext>
              </a:extLst>
            </p:spPr>
            <p:txBody>
              <a:bodyPr/>
              <a:lstStyle/>
              <a:p>
                <a:r>
                  <a:rPr lang="en-US">
                    <a:noFill/>
                  </a:rPr>
                  <a:t> </a:t>
                </a:r>
              </a:p>
            </p:txBody>
          </p:sp>
        </mc:Fallback>
      </mc:AlternateContent>
      <p:sp>
        <p:nvSpPr>
          <p:cNvPr id="13" name="직사각형 12">
            <a:extLst>
              <a:ext uri="{FF2B5EF4-FFF2-40B4-BE49-F238E27FC236}">
                <a16:creationId xmlns:a16="http://schemas.microsoft.com/office/drawing/2014/main" id="{19DF9468-E569-EA43-B3F6-B9EB9F1FD7EE}"/>
              </a:ext>
            </a:extLst>
          </p:cNvPr>
          <p:cNvSpPr/>
          <p:nvPr/>
        </p:nvSpPr>
        <p:spPr>
          <a:xfrm>
            <a:off x="1845712" y="12349669"/>
            <a:ext cx="12188825" cy="646331"/>
          </a:xfrm>
          <a:prstGeom prst="rect">
            <a:avLst/>
          </a:prstGeom>
        </p:spPr>
        <p:txBody>
          <a:bodyPr>
            <a:spAutoFit/>
          </a:bodyPr>
          <a:lstStyle/>
          <a:p>
            <a:r>
              <a:rPr lang="en" altLang="ko-Kore-KR">
                <a:solidFill>
                  <a:srgbClr val="222222"/>
                </a:solidFill>
                <a:latin typeface="Arial" panose="020B0604020202020204" pitchFamily="34" charset="0"/>
              </a:rPr>
              <a:t>Deng, Bai-</a:t>
            </a:r>
            <a:r>
              <a:rPr lang="en" altLang="ko-Kore-KR" err="1">
                <a:solidFill>
                  <a:srgbClr val="222222"/>
                </a:solidFill>
                <a:latin typeface="Arial" panose="020B0604020202020204" pitchFamily="34" charset="0"/>
              </a:rPr>
              <a:t>Chuan</a:t>
            </a:r>
            <a:r>
              <a:rPr lang="en" altLang="ko-Kore-KR">
                <a:solidFill>
                  <a:srgbClr val="222222"/>
                </a:solidFill>
                <a:latin typeface="Arial" panose="020B0604020202020204" pitchFamily="34" charset="0"/>
              </a:rPr>
              <a:t>, et al. "A new strategy to prevent over-fitting in partial least squares models based on model population analysis." </a:t>
            </a:r>
            <a:r>
              <a:rPr lang="en" altLang="ko-Kore-KR" i="1">
                <a:solidFill>
                  <a:srgbClr val="222222"/>
                </a:solidFill>
                <a:latin typeface="Arial" panose="020B0604020202020204" pitchFamily="34" charset="0"/>
              </a:rPr>
              <a:t>Analytica </a:t>
            </a:r>
            <a:r>
              <a:rPr lang="en" altLang="ko-Kore-KR" i="1" err="1">
                <a:solidFill>
                  <a:srgbClr val="222222"/>
                </a:solidFill>
                <a:latin typeface="Arial" panose="020B0604020202020204" pitchFamily="34" charset="0"/>
              </a:rPr>
              <a:t>chimica</a:t>
            </a:r>
            <a:r>
              <a:rPr lang="en" altLang="ko-Kore-KR" i="1">
                <a:solidFill>
                  <a:srgbClr val="222222"/>
                </a:solidFill>
                <a:latin typeface="Arial" panose="020B0604020202020204" pitchFamily="34" charset="0"/>
              </a:rPr>
              <a:t> acta</a:t>
            </a:r>
            <a:r>
              <a:rPr lang="en" altLang="ko-Kore-KR">
                <a:solidFill>
                  <a:srgbClr val="222222"/>
                </a:solidFill>
                <a:latin typeface="Arial" panose="020B0604020202020204" pitchFamily="34" charset="0"/>
              </a:rPr>
              <a:t> 880 (2015): 32-41.</a:t>
            </a:r>
            <a:endParaRPr lang="ko-Kore-KR" altLang="en-US"/>
          </a:p>
        </p:txBody>
      </p:sp>
      <p:pic>
        <p:nvPicPr>
          <p:cNvPr id="16" name="Picture 2" descr="The bias/variance tradeoff in modeling. Model bias decreases with increasing model complexity while model variance increases with increasing model complexity. (A) Bias decreases with the same speed as variance increases and (B) variance increases relatively slow compared to the decrease speed of bias. In the latter case, the optimal model complexity is difficult to obtain.">
            <a:extLst>
              <a:ext uri="{FF2B5EF4-FFF2-40B4-BE49-F238E27FC236}">
                <a16:creationId xmlns:a16="http://schemas.microsoft.com/office/drawing/2014/main" id="{5B34166C-B691-DF45-902E-4047C109C9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586"/>
          <a:stretch/>
        </p:blipFill>
        <p:spPr bwMode="auto">
          <a:xfrm>
            <a:off x="2875816" y="6715670"/>
            <a:ext cx="7521213" cy="518028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9570FA0E-EC8E-6346-8294-3878F607DB7D}"/>
              </a:ext>
            </a:extLst>
          </p:cNvPr>
          <p:cNvSpPr/>
          <p:nvPr/>
        </p:nvSpPr>
        <p:spPr>
          <a:xfrm>
            <a:off x="10783248" y="7017440"/>
            <a:ext cx="9086404" cy="5009064"/>
          </a:xfrm>
          <a:prstGeom prst="rect">
            <a:avLst/>
          </a:prstGeom>
        </p:spPr>
        <p:txBody>
          <a:bodyPr wrap="square">
            <a:spAutoFit/>
          </a:bodyPr>
          <a:lstStyle/>
          <a:p>
            <a:pPr marL="1028642" lvl="1"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en-US" altLang="ko-KR" sz="3600">
                <a:latin typeface="Spoqa Han Sans Neo" panose="020B0500000000000000" pitchFamily="34" charset="-128"/>
                <a:ea typeface="Spoqa Han Sans Neo" panose="020B0500000000000000" pitchFamily="34" charset="-128"/>
                <a:sym typeface="Wingdings" pitchFamily="2" charset="2"/>
              </a:rPr>
              <a:t>Bias, Variance</a:t>
            </a:r>
            <a:r>
              <a:rPr kumimoji="1" lang="ko-KR" altLang="en-US" sz="3600">
                <a:latin typeface="Spoqa Han Sans Neo" panose="020B0500000000000000" pitchFamily="34" charset="-128"/>
                <a:ea typeface="Spoqa Han Sans Neo" panose="020B0500000000000000" pitchFamily="34" charset="-128"/>
                <a:sym typeface="Wingdings" pitchFamily="2" charset="2"/>
              </a:rPr>
              <a:t> 모두 적절한 단계로 낮은</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모델 </a:t>
            </a:r>
            <a:r>
              <a:rPr kumimoji="1" lang="ko-KR" altLang="en-US" sz="3600" err="1">
                <a:latin typeface="Spoqa Han Sans Neo" panose="020B0500000000000000" pitchFamily="34" charset="-128"/>
                <a:ea typeface="Spoqa Han Sans Neo" panose="020B0500000000000000" pitchFamily="34" charset="-128"/>
                <a:sym typeface="Wingdings" pitchFamily="2" charset="2"/>
              </a:rPr>
              <a:t>수용량을</a:t>
            </a:r>
            <a:r>
              <a:rPr kumimoji="1" lang="ko-KR" altLang="en-US" sz="3600">
                <a:latin typeface="Spoqa Han Sans Neo" panose="020B0500000000000000" pitchFamily="34" charset="-128"/>
                <a:ea typeface="Spoqa Han Sans Neo" panose="020B0500000000000000" pitchFamily="34" charset="-128"/>
                <a:sym typeface="Wingdings" pitchFamily="2" charset="2"/>
              </a:rPr>
              <a:t> 찾는 것을 목표로 하여야 한다 </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a:p>
            <a:pPr marL="1028642" lvl="1"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그러나 현실적으로 어려움이 있음</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a:p>
            <a:pPr marL="1028642" lvl="1" indent="-571500" defTabSz="457200">
              <a:spcBef>
                <a:spcPts val="1200"/>
              </a:spcBef>
              <a:spcAft>
                <a:spcPts val="1500"/>
              </a:spcAft>
              <a:buFont typeface="Wingdings" pitchFamily="2" charset="2"/>
              <a:buChar char="à"/>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모델 </a:t>
            </a:r>
            <a:r>
              <a:rPr kumimoji="1" lang="ko-KR" altLang="en-US" sz="3600" err="1">
                <a:latin typeface="Spoqa Han Sans Neo" panose="020B0500000000000000" pitchFamily="34" charset="-128"/>
                <a:ea typeface="Spoqa Han Sans Neo" panose="020B0500000000000000" pitchFamily="34" charset="-128"/>
                <a:sym typeface="Wingdings" pitchFamily="2" charset="2"/>
              </a:rPr>
              <a:t>수용량을</a:t>
            </a:r>
            <a:r>
              <a:rPr kumimoji="1" lang="ko-KR" altLang="en-US" sz="3600">
                <a:latin typeface="Spoqa Han Sans Neo" panose="020B0500000000000000" pitchFamily="34" charset="-128"/>
                <a:ea typeface="Spoqa Han Sans Neo" panose="020B0500000000000000" pitchFamily="34" charset="-128"/>
                <a:sym typeface="Wingdings" pitchFamily="2" charset="2"/>
              </a:rPr>
              <a:t> 올리되</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다른 방법으로 조절할 수 있을까</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endParaRPr kumimoji="1" lang="en-US" altLang="ko-KR" sz="3600">
              <a:latin typeface="Spoqa Han Sans Neo" panose="020B0500000000000000" pitchFamily="34" charset="-128"/>
              <a:ea typeface="Spoqa Han Sans Neo" panose="020B0500000000000000" pitchFamily="34" charset="-128"/>
              <a:sym typeface="Wingdings" pitchFamily="2" charset="2"/>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정형화</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(regularization)</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p:txBody>
      </p:sp>
      <p:sp>
        <p:nvSpPr>
          <p:cNvPr id="10" name="Shape 223">
            <a:extLst>
              <a:ext uri="{FF2B5EF4-FFF2-40B4-BE49-F238E27FC236}">
                <a16:creationId xmlns:a16="http://schemas.microsoft.com/office/drawing/2014/main" id="{89399760-BB0B-FA4E-A7B9-CF866820E543}"/>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829198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dirty="0" err="1">
                <a:latin typeface="SpoqaHanSans-Bold" panose="020B0500000000000000" pitchFamily="34" charset="-128"/>
                <a:ea typeface="SpoqaHanSans-Bold" panose="020B0500000000000000" pitchFamily="34" charset="-128"/>
              </a:rPr>
              <a:t>딥러닝을</a:t>
            </a:r>
            <a:r>
              <a:rPr lang="ko-KR" altLang="en-US" b="1" dirty="0">
                <a:latin typeface="SpoqaHanSans-Bold" panose="020B0500000000000000" pitchFamily="34" charset="-128"/>
                <a:ea typeface="SpoqaHanSans-Bold" panose="020B0500000000000000" pitchFamily="34" charset="-128"/>
              </a:rPr>
              <a:t> 위한 </a:t>
            </a:r>
            <a:r>
              <a:rPr lang="en-US" b="1" dirty="0" err="1">
                <a:latin typeface="SpoqaHanSans-Bold" panose="020B0500000000000000" pitchFamily="34" charset="-128"/>
                <a:ea typeface="SpoqaHanSans-Bold" panose="020B0500000000000000" pitchFamily="34" charset="-128"/>
              </a:rPr>
              <a:t>정</a:t>
            </a:r>
            <a:r>
              <a:rPr lang="ko-KR" altLang="en-US" b="1" dirty="0">
                <a:latin typeface="SpoqaHanSans-Bold" panose="020B0500000000000000" pitchFamily="34" charset="-128"/>
                <a:ea typeface="SpoqaHanSans-Bold" panose="020B0500000000000000" pitchFamily="34" charset="-128"/>
              </a:rPr>
              <a:t>형</a:t>
            </a:r>
            <a:r>
              <a:rPr lang="en-US" b="1" dirty="0" err="1">
                <a:latin typeface="SpoqaHanSans-Bold" panose="020B0500000000000000" pitchFamily="34" charset="-128"/>
                <a:ea typeface="SpoqaHanSans-Bold" panose="020B0500000000000000" pitchFamily="34" charset="-128"/>
              </a:rPr>
              <a:t>화</a:t>
            </a: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9. </a:t>
            </a:r>
            <a:r>
              <a:rPr lang="ko-KR" altLang="en-US" b="1" dirty="0">
                <a:solidFill>
                  <a:srgbClr val="ED234B"/>
                </a:solidFill>
                <a:latin typeface="SpoqaHanSans-Bold" panose="020B0500000000000000" pitchFamily="34" charset="-128"/>
                <a:ea typeface="SpoqaHanSans-Bold" panose="020B0500000000000000" pitchFamily="34" charset="-128"/>
              </a:rPr>
              <a:t>데이터 증강</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altLang="ko-Kore-KR" b="1" dirty="0">
                <a:solidFill>
                  <a:srgbClr val="ED234B"/>
                </a:solidFill>
                <a:latin typeface="SpoqaHanSans-Bold" panose="020B0500000000000000" pitchFamily="34" charset="-128"/>
                <a:ea typeface="SpoqaHanSans-Bold" panose="020B0500000000000000" pitchFamily="34" charset="-128"/>
              </a:rPr>
              <a:t>(Data augmentation</a:t>
            </a:r>
            <a:r>
              <a:rPr lang="en-US" altLang="ko-KR" b="1" dirty="0">
                <a:solidFill>
                  <a:srgbClr val="ED234B"/>
                </a:solidFill>
                <a:latin typeface="SpoqaHanSans-Bold" panose="020B0500000000000000" pitchFamily="34" charset="-128"/>
                <a:ea typeface="SpoqaHanSans-Bold" panose="020B0500000000000000" pitchFamily="34" charset="-128"/>
              </a:rPr>
              <a:t>)</a:t>
            </a:r>
            <a:endParaRPr lang="ko-KR" altLang="en-US" b="1" dirty="0">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50</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987245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2308324"/>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sym typeface="Wingdings" pitchFamily="2" charset="2"/>
              </a:rPr>
              <a:t>ML</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모델이 가장 일반화하는 쉬운 방법은 </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더 많은 데이터</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가 학습되는 것이다 </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r>
              <a:rPr kumimoji="1" lang="ko-KR" altLang="en-US" sz="3600" dirty="0">
                <a:latin typeface="Spoqa Han Sans Neo" panose="020B0500000000000000" pitchFamily="34" charset="-128"/>
                <a:ea typeface="Spoqa Han Sans Neo" panose="020B0500000000000000" pitchFamily="34" charset="-128"/>
                <a:sym typeface="Wingdings" pitchFamily="2" charset="2"/>
              </a:rPr>
              <a:t>데이터 모으는 것이 비용이라면</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데이터를 임의로 만들어서 수집하면 어떨까</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a:p>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a:t>
            </a:r>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수많은 데이터 증강법이 존재하고 성능이 좋아진다는 것이 널리 알려져 있다</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p:txBody>
      </p:sp>
      <p:pic>
        <p:nvPicPr>
          <p:cNvPr id="2" name="그림 1">
            <a:extLst>
              <a:ext uri="{FF2B5EF4-FFF2-40B4-BE49-F238E27FC236}">
                <a16:creationId xmlns:a16="http://schemas.microsoft.com/office/drawing/2014/main" id="{AB3D4C00-7555-2947-AC16-F3D43D2BE3F7}"/>
              </a:ext>
            </a:extLst>
          </p:cNvPr>
          <p:cNvPicPr>
            <a:picLocks noChangeAspect="1"/>
          </p:cNvPicPr>
          <p:nvPr/>
        </p:nvPicPr>
        <p:blipFill>
          <a:blip r:embed="rId4"/>
          <a:stretch>
            <a:fillRect/>
          </a:stretch>
        </p:blipFill>
        <p:spPr>
          <a:xfrm>
            <a:off x="2132030" y="6312072"/>
            <a:ext cx="7886722" cy="6689322"/>
          </a:xfrm>
          <a:prstGeom prst="rect">
            <a:avLst/>
          </a:prstGeom>
        </p:spPr>
      </p:pic>
      <p:sp>
        <p:nvSpPr>
          <p:cNvPr id="5" name="직사각형 4">
            <a:extLst>
              <a:ext uri="{FF2B5EF4-FFF2-40B4-BE49-F238E27FC236}">
                <a16:creationId xmlns:a16="http://schemas.microsoft.com/office/drawing/2014/main" id="{6E6E2D52-E730-1A48-A716-F10AAA70412D}"/>
              </a:ext>
            </a:extLst>
          </p:cNvPr>
          <p:cNvSpPr/>
          <p:nvPr/>
        </p:nvSpPr>
        <p:spPr>
          <a:xfrm>
            <a:off x="2548731" y="13340888"/>
            <a:ext cx="16374269" cy="369332"/>
          </a:xfrm>
          <a:prstGeom prst="rect">
            <a:avLst/>
          </a:prstGeom>
        </p:spPr>
        <p:txBody>
          <a:bodyPr wrap="square">
            <a:spAutoFit/>
          </a:bodyPr>
          <a:lstStyle/>
          <a:p>
            <a:r>
              <a:rPr lang="en" altLang="ko-Kore-KR" dirty="0">
                <a:solidFill>
                  <a:srgbClr val="222222"/>
                </a:solidFill>
                <a:latin typeface="Arial" panose="020B0604020202020204" pitchFamily="34" charset="0"/>
              </a:rPr>
              <a:t>Shorten, Connor, and </a:t>
            </a:r>
            <a:r>
              <a:rPr lang="en" altLang="ko-Kore-KR" dirty="0" err="1">
                <a:solidFill>
                  <a:srgbClr val="222222"/>
                </a:solidFill>
                <a:latin typeface="Arial" panose="020B0604020202020204" pitchFamily="34" charset="0"/>
              </a:rPr>
              <a:t>Taghi</a:t>
            </a:r>
            <a:r>
              <a:rPr lang="en" altLang="ko-Kore-KR" dirty="0">
                <a:solidFill>
                  <a:srgbClr val="222222"/>
                </a:solidFill>
                <a:latin typeface="Arial" panose="020B0604020202020204" pitchFamily="34" charset="0"/>
              </a:rPr>
              <a:t> M. </a:t>
            </a:r>
            <a:r>
              <a:rPr lang="en" altLang="ko-Kore-KR" dirty="0" err="1">
                <a:solidFill>
                  <a:srgbClr val="222222"/>
                </a:solidFill>
                <a:latin typeface="Arial" panose="020B0604020202020204" pitchFamily="34" charset="0"/>
              </a:rPr>
              <a:t>Khoshgoftaar</a:t>
            </a:r>
            <a:r>
              <a:rPr lang="en" altLang="ko-Kore-KR" dirty="0">
                <a:solidFill>
                  <a:srgbClr val="222222"/>
                </a:solidFill>
                <a:latin typeface="Arial" panose="020B0604020202020204" pitchFamily="34" charset="0"/>
              </a:rPr>
              <a:t>. "A survey on image data augmentation for deep learning." </a:t>
            </a:r>
            <a:r>
              <a:rPr lang="en" altLang="ko-Kore-KR" i="1" dirty="0">
                <a:solidFill>
                  <a:srgbClr val="222222"/>
                </a:solidFill>
                <a:latin typeface="Arial" panose="020B0604020202020204" pitchFamily="34" charset="0"/>
              </a:rPr>
              <a:t>Journal of Big Data</a:t>
            </a:r>
            <a:r>
              <a:rPr lang="en" altLang="ko-Kore-KR" dirty="0">
                <a:solidFill>
                  <a:srgbClr val="222222"/>
                </a:solidFill>
                <a:latin typeface="Arial" panose="020B0604020202020204" pitchFamily="34" charset="0"/>
              </a:rPr>
              <a:t> 6.1 (2019): 1-48.</a:t>
            </a:r>
            <a:endParaRPr lang="ko-Kore-KR" altLang="en-US" dirty="0"/>
          </a:p>
        </p:txBody>
      </p:sp>
      <p:pic>
        <p:nvPicPr>
          <p:cNvPr id="6" name="그림 5">
            <a:extLst>
              <a:ext uri="{FF2B5EF4-FFF2-40B4-BE49-F238E27FC236}">
                <a16:creationId xmlns:a16="http://schemas.microsoft.com/office/drawing/2014/main" id="{CECA8949-4362-3E4F-AA41-2317230BF138}"/>
              </a:ext>
            </a:extLst>
          </p:cNvPr>
          <p:cNvPicPr>
            <a:picLocks noChangeAspect="1"/>
          </p:cNvPicPr>
          <p:nvPr/>
        </p:nvPicPr>
        <p:blipFill>
          <a:blip r:embed="rId5"/>
          <a:stretch>
            <a:fillRect/>
          </a:stretch>
        </p:blipFill>
        <p:spPr>
          <a:xfrm>
            <a:off x="10315595" y="7689217"/>
            <a:ext cx="9283700" cy="4038600"/>
          </a:xfrm>
          <a:prstGeom prst="rect">
            <a:avLst/>
          </a:prstGeom>
        </p:spPr>
      </p:pic>
    </p:spTree>
    <p:extLst>
      <p:ext uri="{BB962C8B-B14F-4D97-AF65-F5344CB8AC3E}">
        <p14:creationId xmlns:p14="http://schemas.microsoft.com/office/powerpoint/2010/main" val="1069124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646331"/>
          </a:xfrm>
          <a:prstGeom prst="rect">
            <a:avLst/>
          </a:prstGeom>
          <a:noFill/>
        </p:spPr>
        <p:txBody>
          <a:bodyPr wrap="square" rtlCol="0">
            <a:spAutoFit/>
          </a:bodyPr>
          <a:lstStyle/>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색을 다르게 한다면</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p:txBody>
      </p:sp>
      <p:sp>
        <p:nvSpPr>
          <p:cNvPr id="5" name="직사각형 4">
            <a:extLst>
              <a:ext uri="{FF2B5EF4-FFF2-40B4-BE49-F238E27FC236}">
                <a16:creationId xmlns:a16="http://schemas.microsoft.com/office/drawing/2014/main" id="{6E6E2D52-E730-1A48-A716-F10AAA70412D}"/>
              </a:ext>
            </a:extLst>
          </p:cNvPr>
          <p:cNvSpPr/>
          <p:nvPr/>
        </p:nvSpPr>
        <p:spPr>
          <a:xfrm>
            <a:off x="2548731" y="13340888"/>
            <a:ext cx="16374269" cy="369332"/>
          </a:xfrm>
          <a:prstGeom prst="rect">
            <a:avLst/>
          </a:prstGeom>
        </p:spPr>
        <p:txBody>
          <a:bodyPr wrap="square">
            <a:spAutoFit/>
          </a:bodyPr>
          <a:lstStyle/>
          <a:p>
            <a:r>
              <a:rPr lang="en" altLang="ko-Kore-KR" dirty="0">
                <a:solidFill>
                  <a:srgbClr val="222222"/>
                </a:solidFill>
                <a:latin typeface="Arial" panose="020B0604020202020204" pitchFamily="34" charset="0"/>
              </a:rPr>
              <a:t>Shorten, Connor, and </a:t>
            </a:r>
            <a:r>
              <a:rPr lang="en" altLang="ko-Kore-KR" dirty="0" err="1">
                <a:solidFill>
                  <a:srgbClr val="222222"/>
                </a:solidFill>
                <a:latin typeface="Arial" panose="020B0604020202020204" pitchFamily="34" charset="0"/>
              </a:rPr>
              <a:t>Taghi</a:t>
            </a:r>
            <a:r>
              <a:rPr lang="en" altLang="ko-Kore-KR" dirty="0">
                <a:solidFill>
                  <a:srgbClr val="222222"/>
                </a:solidFill>
                <a:latin typeface="Arial" panose="020B0604020202020204" pitchFamily="34" charset="0"/>
              </a:rPr>
              <a:t> M. </a:t>
            </a:r>
            <a:r>
              <a:rPr lang="en" altLang="ko-Kore-KR" dirty="0" err="1">
                <a:solidFill>
                  <a:srgbClr val="222222"/>
                </a:solidFill>
                <a:latin typeface="Arial" panose="020B0604020202020204" pitchFamily="34" charset="0"/>
              </a:rPr>
              <a:t>Khoshgoftaar</a:t>
            </a:r>
            <a:r>
              <a:rPr lang="en" altLang="ko-Kore-KR" dirty="0">
                <a:solidFill>
                  <a:srgbClr val="222222"/>
                </a:solidFill>
                <a:latin typeface="Arial" panose="020B0604020202020204" pitchFamily="34" charset="0"/>
              </a:rPr>
              <a:t>. "A survey on image data augmentation for deep learning." </a:t>
            </a:r>
            <a:r>
              <a:rPr lang="en" altLang="ko-Kore-KR" i="1" dirty="0">
                <a:solidFill>
                  <a:srgbClr val="222222"/>
                </a:solidFill>
                <a:latin typeface="Arial" panose="020B0604020202020204" pitchFamily="34" charset="0"/>
              </a:rPr>
              <a:t>Journal of Big Data</a:t>
            </a:r>
            <a:r>
              <a:rPr lang="en" altLang="ko-Kore-KR" dirty="0">
                <a:solidFill>
                  <a:srgbClr val="222222"/>
                </a:solidFill>
                <a:latin typeface="Arial" panose="020B0604020202020204" pitchFamily="34" charset="0"/>
              </a:rPr>
              <a:t> 6.1 (2019): 1-48.</a:t>
            </a:r>
            <a:endParaRPr lang="ko-Kore-KR" altLang="en-US" dirty="0"/>
          </a:p>
        </p:txBody>
      </p:sp>
      <p:pic>
        <p:nvPicPr>
          <p:cNvPr id="2" name="그림 1">
            <a:extLst>
              <a:ext uri="{FF2B5EF4-FFF2-40B4-BE49-F238E27FC236}">
                <a16:creationId xmlns:a16="http://schemas.microsoft.com/office/drawing/2014/main" id="{E2ABA902-6ACC-7A4E-8CBA-1EC975C765BE}"/>
              </a:ext>
            </a:extLst>
          </p:cNvPr>
          <p:cNvPicPr>
            <a:picLocks noChangeAspect="1"/>
          </p:cNvPicPr>
          <p:nvPr/>
        </p:nvPicPr>
        <p:blipFill>
          <a:blip r:embed="rId4"/>
          <a:stretch>
            <a:fillRect/>
          </a:stretch>
        </p:blipFill>
        <p:spPr>
          <a:xfrm>
            <a:off x="8307076" y="2749860"/>
            <a:ext cx="11211181" cy="3277364"/>
          </a:xfrm>
          <a:prstGeom prst="rect">
            <a:avLst/>
          </a:prstGeom>
        </p:spPr>
      </p:pic>
      <p:pic>
        <p:nvPicPr>
          <p:cNvPr id="6" name="그림 5">
            <a:extLst>
              <a:ext uri="{FF2B5EF4-FFF2-40B4-BE49-F238E27FC236}">
                <a16:creationId xmlns:a16="http://schemas.microsoft.com/office/drawing/2014/main" id="{84CFFCF0-9B3D-2C4A-B228-3CBB97578FC7}"/>
              </a:ext>
            </a:extLst>
          </p:cNvPr>
          <p:cNvPicPr>
            <a:picLocks noChangeAspect="1"/>
          </p:cNvPicPr>
          <p:nvPr/>
        </p:nvPicPr>
        <p:blipFill>
          <a:blip r:embed="rId5"/>
          <a:stretch>
            <a:fillRect/>
          </a:stretch>
        </p:blipFill>
        <p:spPr>
          <a:xfrm>
            <a:off x="5132077" y="6197906"/>
            <a:ext cx="9283700" cy="6972300"/>
          </a:xfrm>
          <a:prstGeom prst="rect">
            <a:avLst/>
          </a:prstGeom>
        </p:spPr>
      </p:pic>
    </p:spTree>
    <p:extLst>
      <p:ext uri="{BB962C8B-B14F-4D97-AF65-F5344CB8AC3E}">
        <p14:creationId xmlns:p14="http://schemas.microsoft.com/office/powerpoint/2010/main" val="2887726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1200329"/>
          </a:xfrm>
          <a:prstGeom prst="rect">
            <a:avLst/>
          </a:prstGeom>
          <a:noFill/>
        </p:spPr>
        <p:txBody>
          <a:bodyPr wrap="square" rtlCol="0">
            <a:spAutoFit/>
          </a:bodyPr>
          <a:lstStyle/>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여러 개의 이미지를 단순히 섞는다면</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a:p>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Sample Paring</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p:txBody>
      </p:sp>
      <p:sp>
        <p:nvSpPr>
          <p:cNvPr id="5" name="직사각형 4">
            <a:extLst>
              <a:ext uri="{FF2B5EF4-FFF2-40B4-BE49-F238E27FC236}">
                <a16:creationId xmlns:a16="http://schemas.microsoft.com/office/drawing/2014/main" id="{6E6E2D52-E730-1A48-A716-F10AAA70412D}"/>
              </a:ext>
            </a:extLst>
          </p:cNvPr>
          <p:cNvSpPr/>
          <p:nvPr/>
        </p:nvSpPr>
        <p:spPr>
          <a:xfrm>
            <a:off x="2548731" y="13340888"/>
            <a:ext cx="16374269" cy="369332"/>
          </a:xfrm>
          <a:prstGeom prst="rect">
            <a:avLst/>
          </a:prstGeom>
        </p:spPr>
        <p:txBody>
          <a:bodyPr wrap="square">
            <a:spAutoFit/>
          </a:bodyPr>
          <a:lstStyle/>
          <a:p>
            <a:r>
              <a:rPr lang="en" altLang="ko-Kore-KR" dirty="0">
                <a:solidFill>
                  <a:srgbClr val="222222"/>
                </a:solidFill>
                <a:latin typeface="Arial" panose="020B0604020202020204" pitchFamily="34" charset="0"/>
              </a:rPr>
              <a:t>Shorten, Connor, and </a:t>
            </a:r>
            <a:r>
              <a:rPr lang="en" altLang="ko-Kore-KR" dirty="0" err="1">
                <a:solidFill>
                  <a:srgbClr val="222222"/>
                </a:solidFill>
                <a:latin typeface="Arial" panose="020B0604020202020204" pitchFamily="34" charset="0"/>
              </a:rPr>
              <a:t>Taghi</a:t>
            </a:r>
            <a:r>
              <a:rPr lang="en" altLang="ko-Kore-KR" dirty="0">
                <a:solidFill>
                  <a:srgbClr val="222222"/>
                </a:solidFill>
                <a:latin typeface="Arial" panose="020B0604020202020204" pitchFamily="34" charset="0"/>
              </a:rPr>
              <a:t> M. </a:t>
            </a:r>
            <a:r>
              <a:rPr lang="en" altLang="ko-Kore-KR" dirty="0" err="1">
                <a:solidFill>
                  <a:srgbClr val="222222"/>
                </a:solidFill>
                <a:latin typeface="Arial" panose="020B0604020202020204" pitchFamily="34" charset="0"/>
              </a:rPr>
              <a:t>Khoshgoftaar</a:t>
            </a:r>
            <a:r>
              <a:rPr lang="en" altLang="ko-Kore-KR" dirty="0">
                <a:solidFill>
                  <a:srgbClr val="222222"/>
                </a:solidFill>
                <a:latin typeface="Arial" panose="020B0604020202020204" pitchFamily="34" charset="0"/>
              </a:rPr>
              <a:t>. "A survey on image data augmentation for deep learning." </a:t>
            </a:r>
            <a:r>
              <a:rPr lang="en" altLang="ko-Kore-KR" i="1" dirty="0">
                <a:solidFill>
                  <a:srgbClr val="222222"/>
                </a:solidFill>
                <a:latin typeface="Arial" panose="020B0604020202020204" pitchFamily="34" charset="0"/>
              </a:rPr>
              <a:t>Journal of Big Data</a:t>
            </a:r>
            <a:r>
              <a:rPr lang="en" altLang="ko-Kore-KR" dirty="0">
                <a:solidFill>
                  <a:srgbClr val="222222"/>
                </a:solidFill>
                <a:latin typeface="Arial" panose="020B0604020202020204" pitchFamily="34" charset="0"/>
              </a:rPr>
              <a:t> 6.1 (2019): 1-48.</a:t>
            </a:r>
            <a:endParaRPr lang="ko-Kore-KR" altLang="en-US" dirty="0"/>
          </a:p>
        </p:txBody>
      </p:sp>
      <p:pic>
        <p:nvPicPr>
          <p:cNvPr id="3" name="그림 2">
            <a:extLst>
              <a:ext uri="{FF2B5EF4-FFF2-40B4-BE49-F238E27FC236}">
                <a16:creationId xmlns:a16="http://schemas.microsoft.com/office/drawing/2014/main" id="{690DD3D9-CA40-664B-99C5-607C2E1021EF}"/>
              </a:ext>
            </a:extLst>
          </p:cNvPr>
          <p:cNvPicPr>
            <a:picLocks noChangeAspect="1"/>
          </p:cNvPicPr>
          <p:nvPr/>
        </p:nvPicPr>
        <p:blipFill>
          <a:blip r:embed="rId4"/>
          <a:stretch>
            <a:fillRect/>
          </a:stretch>
        </p:blipFill>
        <p:spPr>
          <a:xfrm>
            <a:off x="10335896" y="3664254"/>
            <a:ext cx="7687958" cy="9444304"/>
          </a:xfrm>
          <a:prstGeom prst="rect">
            <a:avLst/>
          </a:prstGeom>
        </p:spPr>
      </p:pic>
      <p:pic>
        <p:nvPicPr>
          <p:cNvPr id="6" name="그림 5">
            <a:extLst>
              <a:ext uri="{FF2B5EF4-FFF2-40B4-BE49-F238E27FC236}">
                <a16:creationId xmlns:a16="http://schemas.microsoft.com/office/drawing/2014/main" id="{9C95C3E4-ECFE-4148-B268-F6544322F3AC}"/>
              </a:ext>
            </a:extLst>
          </p:cNvPr>
          <p:cNvPicPr>
            <a:picLocks noChangeAspect="1"/>
          </p:cNvPicPr>
          <p:nvPr/>
        </p:nvPicPr>
        <p:blipFill>
          <a:blip r:embed="rId5"/>
          <a:stretch>
            <a:fillRect/>
          </a:stretch>
        </p:blipFill>
        <p:spPr>
          <a:xfrm>
            <a:off x="2548731" y="4864583"/>
            <a:ext cx="6866109" cy="4939817"/>
          </a:xfrm>
          <a:prstGeom prst="rect">
            <a:avLst/>
          </a:prstGeom>
        </p:spPr>
      </p:pic>
      <p:pic>
        <p:nvPicPr>
          <p:cNvPr id="7" name="그림 6">
            <a:extLst>
              <a:ext uri="{FF2B5EF4-FFF2-40B4-BE49-F238E27FC236}">
                <a16:creationId xmlns:a16="http://schemas.microsoft.com/office/drawing/2014/main" id="{15D525A8-68EB-1942-821E-3AF2697E36EF}"/>
              </a:ext>
            </a:extLst>
          </p:cNvPr>
          <p:cNvPicPr>
            <a:picLocks noChangeAspect="1"/>
          </p:cNvPicPr>
          <p:nvPr/>
        </p:nvPicPr>
        <p:blipFill>
          <a:blip r:embed="rId6"/>
          <a:stretch>
            <a:fillRect/>
          </a:stretch>
        </p:blipFill>
        <p:spPr>
          <a:xfrm>
            <a:off x="3657600" y="9804400"/>
            <a:ext cx="5510230" cy="3458344"/>
          </a:xfrm>
          <a:prstGeom prst="rect">
            <a:avLst/>
          </a:prstGeom>
        </p:spPr>
      </p:pic>
    </p:spTree>
    <p:extLst>
      <p:ext uri="{BB962C8B-B14F-4D97-AF65-F5344CB8AC3E}">
        <p14:creationId xmlns:p14="http://schemas.microsoft.com/office/powerpoint/2010/main" val="3402343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646331"/>
          </a:xfrm>
          <a:prstGeom prst="rect">
            <a:avLst/>
          </a:prstGeom>
          <a:noFill/>
        </p:spPr>
        <p:txBody>
          <a:bodyPr wrap="square" rtlCol="0">
            <a:spAutoFit/>
          </a:bodyPr>
          <a:lstStyle/>
          <a:p>
            <a:r>
              <a:rPr kumimoji="1" lang="en-US" altLang="ko-Kore-KR" sz="3600" dirty="0">
                <a:latin typeface="Spoqa Han Sans Neo" panose="020B0500000000000000" pitchFamily="34" charset="-128"/>
                <a:ea typeface="Spoqa Han Sans Neo" panose="020B0500000000000000" pitchFamily="34" charset="-128"/>
                <a:sym typeface="Wingdings" pitchFamily="2" charset="2"/>
              </a:rPr>
              <a:t>Random Erasing (</a:t>
            </a:r>
            <a:r>
              <a:rPr kumimoji="1" lang="en-US" altLang="ko-Kore-KR" sz="3600" dirty="0" err="1">
                <a:latin typeface="Spoqa Han Sans Neo" panose="020B0500000000000000" pitchFamily="34" charset="-128"/>
                <a:ea typeface="Spoqa Han Sans Neo" panose="020B0500000000000000" pitchFamily="34" charset="-128"/>
                <a:sym typeface="Wingdings" pitchFamily="2" charset="2"/>
              </a:rPr>
              <a:t>CutOut</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 regularization)</a:t>
            </a:r>
          </a:p>
        </p:txBody>
      </p:sp>
      <p:sp>
        <p:nvSpPr>
          <p:cNvPr id="5" name="직사각형 4">
            <a:extLst>
              <a:ext uri="{FF2B5EF4-FFF2-40B4-BE49-F238E27FC236}">
                <a16:creationId xmlns:a16="http://schemas.microsoft.com/office/drawing/2014/main" id="{6E6E2D52-E730-1A48-A716-F10AAA70412D}"/>
              </a:ext>
            </a:extLst>
          </p:cNvPr>
          <p:cNvSpPr/>
          <p:nvPr/>
        </p:nvSpPr>
        <p:spPr>
          <a:xfrm>
            <a:off x="2548731" y="13340888"/>
            <a:ext cx="16374269" cy="369332"/>
          </a:xfrm>
          <a:prstGeom prst="rect">
            <a:avLst/>
          </a:prstGeom>
        </p:spPr>
        <p:txBody>
          <a:bodyPr wrap="square">
            <a:spAutoFit/>
          </a:bodyPr>
          <a:lstStyle/>
          <a:p>
            <a:r>
              <a:rPr lang="en" altLang="ko-Kore-KR" dirty="0">
                <a:solidFill>
                  <a:srgbClr val="222222"/>
                </a:solidFill>
                <a:latin typeface="Arial" panose="020B0604020202020204" pitchFamily="34" charset="0"/>
              </a:rPr>
              <a:t>Shorten, Connor, and </a:t>
            </a:r>
            <a:r>
              <a:rPr lang="en" altLang="ko-Kore-KR" dirty="0" err="1">
                <a:solidFill>
                  <a:srgbClr val="222222"/>
                </a:solidFill>
                <a:latin typeface="Arial" panose="020B0604020202020204" pitchFamily="34" charset="0"/>
              </a:rPr>
              <a:t>Taghi</a:t>
            </a:r>
            <a:r>
              <a:rPr lang="en" altLang="ko-Kore-KR" dirty="0">
                <a:solidFill>
                  <a:srgbClr val="222222"/>
                </a:solidFill>
                <a:latin typeface="Arial" panose="020B0604020202020204" pitchFamily="34" charset="0"/>
              </a:rPr>
              <a:t> M. </a:t>
            </a:r>
            <a:r>
              <a:rPr lang="en" altLang="ko-Kore-KR" dirty="0" err="1">
                <a:solidFill>
                  <a:srgbClr val="222222"/>
                </a:solidFill>
                <a:latin typeface="Arial" panose="020B0604020202020204" pitchFamily="34" charset="0"/>
              </a:rPr>
              <a:t>Khoshgoftaar</a:t>
            </a:r>
            <a:r>
              <a:rPr lang="en" altLang="ko-Kore-KR" dirty="0">
                <a:solidFill>
                  <a:srgbClr val="222222"/>
                </a:solidFill>
                <a:latin typeface="Arial" panose="020B0604020202020204" pitchFamily="34" charset="0"/>
              </a:rPr>
              <a:t>. "A survey on image data augmentation for deep learning." </a:t>
            </a:r>
            <a:r>
              <a:rPr lang="en" altLang="ko-Kore-KR" i="1" dirty="0">
                <a:solidFill>
                  <a:srgbClr val="222222"/>
                </a:solidFill>
                <a:latin typeface="Arial" panose="020B0604020202020204" pitchFamily="34" charset="0"/>
              </a:rPr>
              <a:t>Journal of Big Data</a:t>
            </a:r>
            <a:r>
              <a:rPr lang="en" altLang="ko-Kore-KR" dirty="0">
                <a:solidFill>
                  <a:srgbClr val="222222"/>
                </a:solidFill>
                <a:latin typeface="Arial" panose="020B0604020202020204" pitchFamily="34" charset="0"/>
              </a:rPr>
              <a:t> 6.1 (2019): 1-48.</a:t>
            </a:r>
            <a:endParaRPr lang="ko-Kore-KR" altLang="en-US" dirty="0"/>
          </a:p>
        </p:txBody>
      </p:sp>
      <p:pic>
        <p:nvPicPr>
          <p:cNvPr id="8" name="그림 7">
            <a:extLst>
              <a:ext uri="{FF2B5EF4-FFF2-40B4-BE49-F238E27FC236}">
                <a16:creationId xmlns:a16="http://schemas.microsoft.com/office/drawing/2014/main" id="{31156378-7AE7-F642-8832-B7EEC35D4146}"/>
              </a:ext>
            </a:extLst>
          </p:cNvPr>
          <p:cNvPicPr>
            <a:picLocks noChangeAspect="1"/>
          </p:cNvPicPr>
          <p:nvPr/>
        </p:nvPicPr>
        <p:blipFill>
          <a:blip r:embed="rId4"/>
          <a:stretch>
            <a:fillRect/>
          </a:stretch>
        </p:blipFill>
        <p:spPr>
          <a:xfrm>
            <a:off x="5917193" y="4552186"/>
            <a:ext cx="9194800" cy="8547100"/>
          </a:xfrm>
          <a:prstGeom prst="rect">
            <a:avLst/>
          </a:prstGeom>
        </p:spPr>
      </p:pic>
    </p:spTree>
    <p:extLst>
      <p:ext uri="{BB962C8B-B14F-4D97-AF65-F5344CB8AC3E}">
        <p14:creationId xmlns:p14="http://schemas.microsoft.com/office/powerpoint/2010/main" val="2672326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646331"/>
          </a:xfrm>
          <a:prstGeom prst="rect">
            <a:avLst/>
          </a:prstGeom>
          <a:noFill/>
        </p:spPr>
        <p:txBody>
          <a:bodyPr wrap="square" rtlCol="0">
            <a:spAutoFit/>
          </a:bodyPr>
          <a:lstStyle/>
          <a:p>
            <a:r>
              <a:rPr kumimoji="1" lang="en-US" altLang="ko-Kore-KR" sz="3600" dirty="0" err="1">
                <a:latin typeface="Spoqa Han Sans Neo" panose="020B0500000000000000" pitchFamily="34" charset="-128"/>
                <a:ea typeface="Spoqa Han Sans Neo" panose="020B0500000000000000" pitchFamily="34" charset="-128"/>
                <a:sym typeface="Wingdings" pitchFamily="2" charset="2"/>
              </a:rPr>
              <a:t>MixUp</a:t>
            </a:r>
            <a:endParaRPr kumimoji="1" lang="en-US" altLang="ko-Kore-KR" sz="3600" dirty="0">
              <a:latin typeface="Spoqa Han Sans Neo" panose="020B0500000000000000" pitchFamily="34" charset="-128"/>
              <a:ea typeface="Spoqa Han Sans Neo" panose="020B0500000000000000" pitchFamily="34" charset="-128"/>
              <a:sym typeface="Wingdings" pitchFamily="2" charset="2"/>
            </a:endParaRPr>
          </a:p>
        </p:txBody>
      </p:sp>
      <p:pic>
        <p:nvPicPr>
          <p:cNvPr id="3" name="그림 2">
            <a:extLst>
              <a:ext uri="{FF2B5EF4-FFF2-40B4-BE49-F238E27FC236}">
                <a16:creationId xmlns:a16="http://schemas.microsoft.com/office/drawing/2014/main" id="{595628A8-00A4-7541-98B6-680C6D568065}"/>
              </a:ext>
            </a:extLst>
          </p:cNvPr>
          <p:cNvPicPr>
            <a:picLocks noChangeAspect="1"/>
          </p:cNvPicPr>
          <p:nvPr/>
        </p:nvPicPr>
        <p:blipFill>
          <a:blip r:embed="rId4"/>
          <a:stretch>
            <a:fillRect/>
          </a:stretch>
        </p:blipFill>
        <p:spPr>
          <a:xfrm>
            <a:off x="3770290" y="3589232"/>
            <a:ext cx="14487585" cy="5816184"/>
          </a:xfrm>
          <a:prstGeom prst="rect">
            <a:avLst/>
          </a:prstGeom>
        </p:spPr>
      </p:pic>
      <p:sp>
        <p:nvSpPr>
          <p:cNvPr id="6" name="직사각형 5">
            <a:extLst>
              <a:ext uri="{FF2B5EF4-FFF2-40B4-BE49-F238E27FC236}">
                <a16:creationId xmlns:a16="http://schemas.microsoft.com/office/drawing/2014/main" id="{D71B5630-E6D1-7644-A487-2F4593AA7F3E}"/>
              </a:ext>
            </a:extLst>
          </p:cNvPr>
          <p:cNvSpPr/>
          <p:nvPr/>
        </p:nvSpPr>
        <p:spPr>
          <a:xfrm>
            <a:off x="5355001" y="13105361"/>
            <a:ext cx="12668853" cy="400110"/>
          </a:xfrm>
          <a:prstGeom prst="rect">
            <a:avLst/>
          </a:prstGeom>
        </p:spPr>
        <p:txBody>
          <a:bodyPr wrap="none">
            <a:spAutoFit/>
          </a:bodyPr>
          <a:lstStyle/>
          <a:p>
            <a:r>
              <a:rPr lang="en" altLang="ko-Kore-KR" sz="2000" dirty="0">
                <a:solidFill>
                  <a:srgbClr val="222222"/>
                </a:solidFill>
                <a:latin typeface="Spoqa Han Sans Neo" panose="020B0500000000000000" pitchFamily="34" charset="-128"/>
                <a:ea typeface="Spoqa Han Sans Neo" panose="020B0500000000000000" pitchFamily="34" charset="-128"/>
              </a:rPr>
              <a:t>Zhang, </a:t>
            </a:r>
            <a:r>
              <a:rPr lang="en" altLang="ko-Kore-KR" sz="2000" dirty="0" err="1">
                <a:solidFill>
                  <a:srgbClr val="222222"/>
                </a:solidFill>
                <a:latin typeface="Spoqa Han Sans Neo" panose="020B0500000000000000" pitchFamily="34" charset="-128"/>
                <a:ea typeface="Spoqa Han Sans Neo" panose="020B0500000000000000" pitchFamily="34" charset="-128"/>
              </a:rPr>
              <a:t>Hongyi</a:t>
            </a:r>
            <a:r>
              <a:rPr lang="en" altLang="ko-Kore-KR" sz="2000" dirty="0">
                <a:solidFill>
                  <a:srgbClr val="222222"/>
                </a:solidFill>
                <a:latin typeface="Spoqa Han Sans Neo" panose="020B0500000000000000" pitchFamily="34" charset="-128"/>
                <a:ea typeface="Spoqa Han Sans Neo" panose="020B0500000000000000" pitchFamily="34" charset="-128"/>
              </a:rPr>
              <a:t>, et al. "</a:t>
            </a:r>
            <a:r>
              <a:rPr lang="en" altLang="ko-Kore-KR" sz="2000" dirty="0" err="1">
                <a:solidFill>
                  <a:srgbClr val="222222"/>
                </a:solidFill>
                <a:latin typeface="Spoqa Han Sans Neo" panose="020B0500000000000000" pitchFamily="34" charset="-128"/>
                <a:ea typeface="Spoqa Han Sans Neo" panose="020B0500000000000000" pitchFamily="34" charset="-128"/>
              </a:rPr>
              <a:t>mixup</a:t>
            </a:r>
            <a:r>
              <a:rPr lang="en" altLang="ko-Kore-KR" sz="2000" dirty="0">
                <a:solidFill>
                  <a:srgbClr val="222222"/>
                </a:solidFill>
                <a:latin typeface="Spoqa Han Sans Neo" panose="020B0500000000000000" pitchFamily="34" charset="-128"/>
                <a:ea typeface="Spoqa Han Sans Neo" panose="020B0500000000000000" pitchFamily="34" charset="-128"/>
              </a:rPr>
              <a:t>: Beyond empirical risk minimization." </a:t>
            </a:r>
            <a:r>
              <a:rPr lang="en" altLang="ko-Kore-KR" sz="2000" i="1" dirty="0" err="1">
                <a:solidFill>
                  <a:srgbClr val="222222"/>
                </a:solidFill>
                <a:latin typeface="Spoqa Han Sans Neo Bold" panose="020B0500000000000000" pitchFamily="34" charset="-128"/>
                <a:ea typeface="Spoqa Han Sans Neo Bold" panose="020B0500000000000000" pitchFamily="34" charset="-128"/>
              </a:rPr>
              <a:t>arXiv</a:t>
            </a:r>
            <a:r>
              <a:rPr lang="en" altLang="ko-Kore-KR" sz="2000" i="1" dirty="0">
                <a:solidFill>
                  <a:srgbClr val="222222"/>
                </a:solidFill>
                <a:latin typeface="Spoqa Han Sans Neo Bold" panose="020B0500000000000000" pitchFamily="34" charset="-128"/>
                <a:ea typeface="Spoqa Han Sans Neo Bold" panose="020B0500000000000000" pitchFamily="34" charset="-128"/>
              </a:rPr>
              <a:t> preprint arXiv:1710.09412</a:t>
            </a:r>
            <a:r>
              <a:rPr lang="en" altLang="ko-Kore-KR" sz="2000" dirty="0">
                <a:solidFill>
                  <a:srgbClr val="222222"/>
                </a:solidFill>
                <a:latin typeface="Spoqa Han Sans Neo" panose="020B0500000000000000" pitchFamily="34" charset="-128"/>
                <a:ea typeface="Spoqa Han Sans Neo" panose="020B0500000000000000" pitchFamily="34" charset="-128"/>
              </a:rPr>
              <a:t> (2017).</a:t>
            </a:r>
            <a:endParaRPr lang="ko-Kore-KR" altLang="en-US" sz="2000" dirty="0">
              <a:latin typeface="Spoqa Han Sans Neo" panose="020B0500000000000000" pitchFamily="34" charset="-128"/>
              <a:ea typeface="Spoqa Han Sans Neo" panose="020B0500000000000000" pitchFamily="34" charset="-128"/>
            </a:endParaRPr>
          </a:p>
        </p:txBody>
      </p:sp>
      <p:sp>
        <p:nvSpPr>
          <p:cNvPr id="7" name="직사각형 6">
            <a:extLst>
              <a:ext uri="{FF2B5EF4-FFF2-40B4-BE49-F238E27FC236}">
                <a16:creationId xmlns:a16="http://schemas.microsoft.com/office/drawing/2014/main" id="{F0315C72-06C7-D743-8D5E-7173D3C1837F}"/>
              </a:ext>
            </a:extLst>
          </p:cNvPr>
          <p:cNvSpPr/>
          <p:nvPr/>
        </p:nvSpPr>
        <p:spPr>
          <a:xfrm>
            <a:off x="1667293" y="9870394"/>
            <a:ext cx="17764107" cy="3170099"/>
          </a:xfrm>
          <a:prstGeom prst="rect">
            <a:avLst/>
          </a:prstGeom>
        </p:spPr>
        <p:txBody>
          <a:bodyPr wrap="square">
            <a:spAutoFit/>
          </a:bodyPr>
          <a:lstStyle/>
          <a:p>
            <a:r>
              <a:rPr lang="ko-KR" altLang="en-US" sz="4000" dirty="0">
                <a:solidFill>
                  <a:srgbClr val="555555"/>
                </a:solidFill>
                <a:latin typeface="Spoqa Han Sans" panose="020B0500000000000000" pitchFamily="34" charset="-128"/>
                <a:ea typeface="Spoqa Han Sans" panose="020B0500000000000000" pitchFamily="34" charset="-128"/>
              </a:rPr>
              <a:t>일반 </a:t>
            </a:r>
            <a:r>
              <a:rPr lang="en" altLang="ko-Kore-KR" sz="4000" dirty="0">
                <a:solidFill>
                  <a:srgbClr val="555555"/>
                </a:solidFill>
                <a:latin typeface="Spoqa Han Sans" panose="020B0500000000000000" pitchFamily="34" charset="-128"/>
                <a:ea typeface="Spoqa Han Sans" panose="020B0500000000000000" pitchFamily="34" charset="-128"/>
              </a:rPr>
              <a:t>ERM</a:t>
            </a:r>
            <a:r>
              <a:rPr lang="ko-KR" altLang="en-US" sz="4000" dirty="0">
                <a:solidFill>
                  <a:srgbClr val="555555"/>
                </a:solidFill>
                <a:latin typeface="Spoqa Han Sans" panose="020B0500000000000000" pitchFamily="34" charset="-128"/>
                <a:ea typeface="Spoqa Han Sans" panose="020B0500000000000000" pitchFamily="34" charset="-128"/>
              </a:rPr>
              <a:t>은 두 클래스간의 </a:t>
            </a:r>
            <a:r>
              <a:rPr lang="en" altLang="ko-Kore-KR" sz="4000" dirty="0">
                <a:solidFill>
                  <a:srgbClr val="555555"/>
                </a:solidFill>
                <a:latin typeface="Spoqa Han Sans" panose="020B0500000000000000" pitchFamily="34" charset="-128"/>
                <a:ea typeface="Spoqa Han Sans" panose="020B0500000000000000" pitchFamily="34" charset="-128"/>
              </a:rPr>
              <a:t>decision boundary</a:t>
            </a:r>
            <a:r>
              <a:rPr lang="ko-KR" altLang="en-US" sz="4000" dirty="0">
                <a:solidFill>
                  <a:srgbClr val="555555"/>
                </a:solidFill>
                <a:latin typeface="Spoqa Han Sans" panose="020B0500000000000000" pitchFamily="34" charset="-128"/>
                <a:ea typeface="Spoqa Han Sans" panose="020B0500000000000000" pitchFamily="34" charset="-128"/>
              </a:rPr>
              <a:t>가 매우 뚜렷하여 정확하게 분리된다</a:t>
            </a:r>
            <a:r>
              <a:rPr lang="en-US" altLang="ko-KR" sz="4000" dirty="0">
                <a:solidFill>
                  <a:srgbClr val="555555"/>
                </a:solidFill>
                <a:latin typeface="Spoqa Han Sans" panose="020B0500000000000000" pitchFamily="34" charset="-128"/>
                <a:ea typeface="Spoqa Han Sans" panose="020B0500000000000000" pitchFamily="34" charset="-128"/>
              </a:rPr>
              <a:t>,</a:t>
            </a:r>
            <a:br>
              <a:rPr lang="en-US" altLang="ko-KR" sz="4000" dirty="0">
                <a:solidFill>
                  <a:srgbClr val="555555"/>
                </a:solidFill>
                <a:latin typeface="Spoqa Han Sans" panose="020B0500000000000000" pitchFamily="34" charset="-128"/>
                <a:ea typeface="Spoqa Han Sans" panose="020B0500000000000000" pitchFamily="34" charset="-128"/>
              </a:rPr>
            </a:br>
            <a:r>
              <a:rPr lang="en-US" altLang="ko-KR" sz="4000" dirty="0">
                <a:solidFill>
                  <a:srgbClr val="555555"/>
                </a:solidFill>
                <a:latin typeface="Spoqa Han Sans" panose="020B0500000000000000" pitchFamily="34" charset="-128"/>
                <a:ea typeface="Spoqa Han Sans" panose="020B0500000000000000" pitchFamily="34" charset="-128"/>
                <a:sym typeface="Wingdings" pitchFamily="2" charset="2"/>
              </a:rPr>
              <a:t> </a:t>
            </a:r>
            <a:r>
              <a:rPr lang="ko-KR" altLang="en-US" sz="4000" dirty="0">
                <a:solidFill>
                  <a:srgbClr val="555555"/>
                </a:solidFill>
                <a:latin typeface="Spoqa Han Sans" panose="020B0500000000000000" pitchFamily="34" charset="-128"/>
                <a:ea typeface="Spoqa Han Sans" panose="020B0500000000000000" pitchFamily="34" charset="-128"/>
                <a:sym typeface="Wingdings" pitchFamily="2" charset="2"/>
              </a:rPr>
              <a:t>오버 피팅의 위험</a:t>
            </a:r>
            <a:endParaRPr lang="en-US" altLang="ko-KR" sz="4000" dirty="0">
              <a:solidFill>
                <a:srgbClr val="555555"/>
              </a:solidFill>
              <a:latin typeface="Spoqa Han Sans" panose="020B0500000000000000" pitchFamily="34" charset="-128"/>
              <a:ea typeface="Spoqa Han Sans" panose="020B0500000000000000" pitchFamily="34" charset="-128"/>
              <a:sym typeface="Wingdings" pitchFamily="2" charset="2"/>
            </a:endParaRPr>
          </a:p>
          <a:p>
            <a:endParaRPr lang="en" altLang="ko-Kore-KR" sz="4000" dirty="0">
              <a:solidFill>
                <a:srgbClr val="555555"/>
              </a:solidFill>
              <a:latin typeface="Spoqa Han Sans" panose="020B0500000000000000" pitchFamily="34" charset="-128"/>
              <a:ea typeface="Spoqa Han Sans" panose="020B0500000000000000" pitchFamily="34" charset="-128"/>
            </a:endParaRPr>
          </a:p>
          <a:p>
            <a:r>
              <a:rPr lang="en" altLang="ko-Kore-KR" sz="4000" dirty="0" err="1">
                <a:solidFill>
                  <a:srgbClr val="555555"/>
                </a:solidFill>
                <a:latin typeface="Spoqa Han Sans" panose="020B0500000000000000" pitchFamily="34" charset="-128"/>
                <a:ea typeface="Spoqa Han Sans" panose="020B0500000000000000" pitchFamily="34" charset="-128"/>
              </a:rPr>
              <a:t>mixup</a:t>
            </a:r>
            <a:r>
              <a:rPr lang="ko-KR" altLang="en-US" sz="4000" dirty="0">
                <a:solidFill>
                  <a:srgbClr val="555555"/>
                </a:solidFill>
                <a:latin typeface="Spoqa Han Sans" panose="020B0500000000000000" pitchFamily="34" charset="-128"/>
                <a:ea typeface="Spoqa Han Sans" panose="020B0500000000000000" pitchFamily="34" charset="-128"/>
              </a:rPr>
              <a:t>은 두 클래스 간의 </a:t>
            </a:r>
            <a:r>
              <a:rPr lang="en" altLang="ko-Kore-KR" sz="4000" dirty="0">
                <a:solidFill>
                  <a:srgbClr val="555555"/>
                </a:solidFill>
                <a:latin typeface="Spoqa Han Sans" panose="020B0500000000000000" pitchFamily="34" charset="-128"/>
                <a:ea typeface="Spoqa Han Sans" panose="020B0500000000000000" pitchFamily="34" charset="-128"/>
              </a:rPr>
              <a:t>decision boundary</a:t>
            </a:r>
            <a:r>
              <a:rPr lang="ko-KR" altLang="en-US" sz="4000" dirty="0">
                <a:solidFill>
                  <a:srgbClr val="555555"/>
                </a:solidFill>
                <a:latin typeface="Spoqa Han Sans" panose="020B0500000000000000" pitchFamily="34" charset="-128"/>
                <a:ea typeface="Spoqa Han Sans" panose="020B0500000000000000" pitchFamily="34" charset="-128"/>
              </a:rPr>
              <a:t>가 </a:t>
            </a:r>
            <a:r>
              <a:rPr lang="en" altLang="ko-Kore-KR" sz="4000" dirty="0">
                <a:solidFill>
                  <a:srgbClr val="555555"/>
                </a:solidFill>
                <a:latin typeface="Spoqa Han Sans" panose="020B0500000000000000" pitchFamily="34" charset="-128"/>
                <a:ea typeface="Spoqa Han Sans" panose="020B0500000000000000" pitchFamily="34" charset="-128"/>
              </a:rPr>
              <a:t>ERM</a:t>
            </a:r>
            <a:r>
              <a:rPr lang="ko-KR" altLang="en-US" sz="4000" dirty="0">
                <a:solidFill>
                  <a:srgbClr val="555555"/>
                </a:solidFill>
                <a:latin typeface="Spoqa Han Sans" panose="020B0500000000000000" pitchFamily="34" charset="-128"/>
                <a:ea typeface="Spoqa Han Sans" panose="020B0500000000000000" pitchFamily="34" charset="-128"/>
              </a:rPr>
              <a:t>에 비해서 부드럽다</a:t>
            </a:r>
            <a:br>
              <a:rPr lang="en-US" altLang="ko-KR" sz="4000" dirty="0">
                <a:solidFill>
                  <a:srgbClr val="555555"/>
                </a:solidFill>
                <a:latin typeface="Spoqa Han Sans" panose="020B0500000000000000" pitchFamily="34" charset="-128"/>
                <a:ea typeface="Spoqa Han Sans" panose="020B0500000000000000" pitchFamily="34" charset="-128"/>
              </a:rPr>
            </a:br>
            <a:r>
              <a:rPr lang="en-US" altLang="ko-KR" sz="4000" dirty="0">
                <a:solidFill>
                  <a:srgbClr val="555555"/>
                </a:solidFill>
                <a:latin typeface="Spoqa Han Sans" panose="020B0500000000000000" pitchFamily="34" charset="-128"/>
                <a:ea typeface="Spoqa Han Sans" panose="020B0500000000000000" pitchFamily="34" charset="-128"/>
              </a:rPr>
              <a:t> </a:t>
            </a:r>
            <a:r>
              <a:rPr lang="en-US" altLang="ko-KR" sz="4000" dirty="0">
                <a:solidFill>
                  <a:srgbClr val="555555"/>
                </a:solidFill>
                <a:latin typeface="Spoqa Han Sans" panose="020B0500000000000000" pitchFamily="34" charset="-128"/>
                <a:ea typeface="Spoqa Han Sans" panose="020B0500000000000000" pitchFamily="34" charset="-128"/>
                <a:sym typeface="Wingdings" pitchFamily="2" charset="2"/>
              </a:rPr>
              <a:t> </a:t>
            </a:r>
            <a:r>
              <a:rPr lang="ko-KR" altLang="en-US" sz="4000" dirty="0">
                <a:solidFill>
                  <a:srgbClr val="555555"/>
                </a:solidFill>
                <a:latin typeface="Spoqa Han Sans" panose="020B0500000000000000" pitchFamily="34" charset="-128"/>
                <a:ea typeface="Spoqa Han Sans" panose="020B0500000000000000" pitchFamily="34" charset="-128"/>
              </a:rPr>
              <a:t> </a:t>
            </a:r>
            <a:r>
              <a:rPr lang="en" altLang="ko-Kore-KR" sz="4000" dirty="0" err="1">
                <a:solidFill>
                  <a:srgbClr val="555555"/>
                </a:solidFill>
                <a:latin typeface="Spoqa Han Sans" panose="020B0500000000000000" pitchFamily="34" charset="-128"/>
                <a:ea typeface="Spoqa Han Sans" panose="020B0500000000000000" pitchFamily="34" charset="-128"/>
              </a:rPr>
              <a:t>mixup</a:t>
            </a:r>
            <a:r>
              <a:rPr lang="ko-KR" altLang="en-US" sz="4000" dirty="0">
                <a:solidFill>
                  <a:srgbClr val="555555"/>
                </a:solidFill>
                <a:latin typeface="Spoqa Han Sans" panose="020B0500000000000000" pitchFamily="34" charset="-128"/>
                <a:ea typeface="Spoqa Han Sans" panose="020B0500000000000000" pitchFamily="34" charset="-128"/>
              </a:rPr>
              <a:t>이 </a:t>
            </a:r>
            <a:r>
              <a:rPr lang="en" altLang="ko-Kore-KR" sz="4000" dirty="0">
                <a:solidFill>
                  <a:srgbClr val="555555"/>
                </a:solidFill>
                <a:latin typeface="Spoqa Han Sans" panose="020B0500000000000000" pitchFamily="34" charset="-128"/>
                <a:ea typeface="Spoqa Han Sans" panose="020B0500000000000000" pitchFamily="34" charset="-128"/>
              </a:rPr>
              <a:t>ERM</a:t>
            </a:r>
            <a:r>
              <a:rPr lang="ko-KR" altLang="en-US" sz="4000" dirty="0">
                <a:solidFill>
                  <a:srgbClr val="555555"/>
                </a:solidFill>
                <a:latin typeface="Spoqa Han Sans" panose="020B0500000000000000" pitchFamily="34" charset="-128"/>
                <a:ea typeface="Spoqa Han Sans" panose="020B0500000000000000" pitchFamily="34" charset="-128"/>
              </a:rPr>
              <a:t>에 비해서 </a:t>
            </a:r>
            <a:r>
              <a:rPr lang="ko-KR" altLang="en-US" sz="4000" dirty="0" err="1">
                <a:solidFill>
                  <a:srgbClr val="555555"/>
                </a:solidFill>
                <a:latin typeface="Spoqa Han Sans" panose="020B0500000000000000" pitchFamily="34" charset="-128"/>
                <a:ea typeface="Spoqa Han Sans" panose="020B0500000000000000" pitchFamily="34" charset="-128"/>
              </a:rPr>
              <a:t>과적합이</a:t>
            </a:r>
            <a:r>
              <a:rPr lang="ko-KR" altLang="en-US" sz="4000" dirty="0">
                <a:solidFill>
                  <a:srgbClr val="555555"/>
                </a:solidFill>
                <a:latin typeface="Spoqa Han Sans" panose="020B0500000000000000" pitchFamily="34" charset="-128"/>
                <a:ea typeface="Spoqa Han Sans" panose="020B0500000000000000" pitchFamily="34" charset="-128"/>
              </a:rPr>
              <a:t> 덜 발생한다는 것</a:t>
            </a:r>
            <a:endParaRPr lang="ko-Kore-KR" altLang="en-US" sz="4000" dirty="0"/>
          </a:p>
        </p:txBody>
      </p:sp>
    </p:spTree>
    <p:extLst>
      <p:ext uri="{BB962C8B-B14F-4D97-AF65-F5344CB8AC3E}">
        <p14:creationId xmlns:p14="http://schemas.microsoft.com/office/powerpoint/2010/main" val="3281271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증강법 </a:t>
            </a:r>
            <a:r>
              <a:rPr lang="en-US" altLang="ko-Kore-KR" b="1" dirty="0"/>
              <a:t>(data augmentation)</a:t>
            </a:r>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
        <p:nvSpPr>
          <p:cNvPr id="4" name="TextBox 3">
            <a:extLst>
              <a:ext uri="{FF2B5EF4-FFF2-40B4-BE49-F238E27FC236}">
                <a16:creationId xmlns:a16="http://schemas.microsoft.com/office/drawing/2014/main" id="{992818B3-C6CE-1C48-8B7F-FC552B931F2E}"/>
              </a:ext>
            </a:extLst>
          </p:cNvPr>
          <p:cNvSpPr txBox="1"/>
          <p:nvPr/>
        </p:nvSpPr>
        <p:spPr>
          <a:xfrm>
            <a:off x="2132030" y="3664254"/>
            <a:ext cx="17764107" cy="646331"/>
          </a:xfrm>
          <a:prstGeom prst="rect">
            <a:avLst/>
          </a:prstGeom>
          <a:noFill/>
        </p:spPr>
        <p:txBody>
          <a:bodyPr wrap="square" rtlCol="0">
            <a:spAutoFit/>
          </a:bodyPr>
          <a:lstStyle/>
          <a:p>
            <a:r>
              <a:rPr kumimoji="1" lang="ko-Kore-KR" altLang="en-US" sz="3600" dirty="0">
                <a:latin typeface="Spoqa Han Sans Neo" panose="020B0500000000000000" pitchFamily="34" charset="-128"/>
                <a:ea typeface="Spoqa Han Sans Neo" panose="020B0500000000000000" pitchFamily="34" charset="-128"/>
                <a:sym typeface="Wingdings" pitchFamily="2" charset="2"/>
              </a:rPr>
              <a:t>모델을 같이 이용한다면</a:t>
            </a:r>
            <a:r>
              <a:rPr kumimoji="1" lang="en-US" altLang="ko-Kore-KR" sz="3600" dirty="0">
                <a:latin typeface="Spoqa Han Sans Neo" panose="020B0500000000000000" pitchFamily="34" charset="-128"/>
                <a:ea typeface="Spoqa Han Sans Neo" panose="020B0500000000000000" pitchFamily="34" charset="-128"/>
                <a:sym typeface="Wingdings" pitchFamily="2" charset="2"/>
              </a:rPr>
              <a:t>?</a:t>
            </a:r>
          </a:p>
        </p:txBody>
      </p:sp>
      <p:sp>
        <p:nvSpPr>
          <p:cNvPr id="5" name="직사각형 4">
            <a:extLst>
              <a:ext uri="{FF2B5EF4-FFF2-40B4-BE49-F238E27FC236}">
                <a16:creationId xmlns:a16="http://schemas.microsoft.com/office/drawing/2014/main" id="{6E6E2D52-E730-1A48-A716-F10AAA70412D}"/>
              </a:ext>
            </a:extLst>
          </p:cNvPr>
          <p:cNvSpPr/>
          <p:nvPr/>
        </p:nvSpPr>
        <p:spPr>
          <a:xfrm>
            <a:off x="2548731" y="13340888"/>
            <a:ext cx="16374269" cy="369332"/>
          </a:xfrm>
          <a:prstGeom prst="rect">
            <a:avLst/>
          </a:prstGeom>
        </p:spPr>
        <p:txBody>
          <a:bodyPr wrap="square">
            <a:spAutoFit/>
          </a:bodyPr>
          <a:lstStyle/>
          <a:p>
            <a:r>
              <a:rPr lang="en" altLang="ko-Kore-KR" dirty="0">
                <a:solidFill>
                  <a:srgbClr val="222222"/>
                </a:solidFill>
                <a:latin typeface="Arial" panose="020B0604020202020204" pitchFamily="34" charset="0"/>
              </a:rPr>
              <a:t>Shorten, Connor, and </a:t>
            </a:r>
            <a:r>
              <a:rPr lang="en" altLang="ko-Kore-KR" dirty="0" err="1">
                <a:solidFill>
                  <a:srgbClr val="222222"/>
                </a:solidFill>
                <a:latin typeface="Arial" panose="020B0604020202020204" pitchFamily="34" charset="0"/>
              </a:rPr>
              <a:t>Taghi</a:t>
            </a:r>
            <a:r>
              <a:rPr lang="en" altLang="ko-Kore-KR" dirty="0">
                <a:solidFill>
                  <a:srgbClr val="222222"/>
                </a:solidFill>
                <a:latin typeface="Arial" panose="020B0604020202020204" pitchFamily="34" charset="0"/>
              </a:rPr>
              <a:t> M. </a:t>
            </a:r>
            <a:r>
              <a:rPr lang="en" altLang="ko-Kore-KR" dirty="0" err="1">
                <a:solidFill>
                  <a:srgbClr val="222222"/>
                </a:solidFill>
                <a:latin typeface="Arial" panose="020B0604020202020204" pitchFamily="34" charset="0"/>
              </a:rPr>
              <a:t>Khoshgoftaar</a:t>
            </a:r>
            <a:r>
              <a:rPr lang="en" altLang="ko-Kore-KR" dirty="0">
                <a:solidFill>
                  <a:srgbClr val="222222"/>
                </a:solidFill>
                <a:latin typeface="Arial" panose="020B0604020202020204" pitchFamily="34" charset="0"/>
              </a:rPr>
              <a:t>. "A survey on image data augmentation for deep learning." </a:t>
            </a:r>
            <a:r>
              <a:rPr lang="en" altLang="ko-Kore-KR" i="1" dirty="0">
                <a:solidFill>
                  <a:srgbClr val="222222"/>
                </a:solidFill>
                <a:latin typeface="Arial" panose="020B0604020202020204" pitchFamily="34" charset="0"/>
              </a:rPr>
              <a:t>Journal of Big Data</a:t>
            </a:r>
            <a:r>
              <a:rPr lang="en" altLang="ko-Kore-KR" dirty="0">
                <a:solidFill>
                  <a:srgbClr val="222222"/>
                </a:solidFill>
                <a:latin typeface="Arial" panose="020B0604020202020204" pitchFamily="34" charset="0"/>
              </a:rPr>
              <a:t> 6.1 (2019): 1-48.</a:t>
            </a:r>
            <a:endParaRPr lang="ko-Kore-KR" altLang="en-US" dirty="0"/>
          </a:p>
        </p:txBody>
      </p:sp>
      <p:pic>
        <p:nvPicPr>
          <p:cNvPr id="2" name="그림 1">
            <a:extLst>
              <a:ext uri="{FF2B5EF4-FFF2-40B4-BE49-F238E27FC236}">
                <a16:creationId xmlns:a16="http://schemas.microsoft.com/office/drawing/2014/main" id="{326CAD51-6C61-F740-B96A-91B798BDF0AC}"/>
              </a:ext>
            </a:extLst>
          </p:cNvPr>
          <p:cNvPicPr>
            <a:picLocks noChangeAspect="1"/>
          </p:cNvPicPr>
          <p:nvPr/>
        </p:nvPicPr>
        <p:blipFill>
          <a:blip r:embed="rId4"/>
          <a:stretch>
            <a:fillRect/>
          </a:stretch>
        </p:blipFill>
        <p:spPr>
          <a:xfrm>
            <a:off x="4947704" y="6385013"/>
            <a:ext cx="10571743" cy="6549549"/>
          </a:xfrm>
          <a:prstGeom prst="rect">
            <a:avLst/>
          </a:prstGeom>
        </p:spPr>
      </p:pic>
      <p:pic>
        <p:nvPicPr>
          <p:cNvPr id="3" name="그림 2">
            <a:extLst>
              <a:ext uri="{FF2B5EF4-FFF2-40B4-BE49-F238E27FC236}">
                <a16:creationId xmlns:a16="http://schemas.microsoft.com/office/drawing/2014/main" id="{F4AA34D6-C5CD-5240-9BEC-10135EB38E5E}"/>
              </a:ext>
            </a:extLst>
          </p:cNvPr>
          <p:cNvPicPr>
            <a:picLocks noChangeAspect="1"/>
          </p:cNvPicPr>
          <p:nvPr/>
        </p:nvPicPr>
        <p:blipFill>
          <a:blip r:embed="rId5"/>
          <a:stretch>
            <a:fillRect/>
          </a:stretch>
        </p:blipFill>
        <p:spPr>
          <a:xfrm>
            <a:off x="11652847" y="2125274"/>
            <a:ext cx="7773080" cy="4056576"/>
          </a:xfrm>
          <a:prstGeom prst="rect">
            <a:avLst/>
          </a:prstGeom>
        </p:spPr>
      </p:pic>
    </p:spTree>
    <p:extLst>
      <p:ext uri="{BB962C8B-B14F-4D97-AF65-F5344CB8AC3E}">
        <p14:creationId xmlns:p14="http://schemas.microsoft.com/office/powerpoint/2010/main" val="94536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5403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Practice Session: </a:t>
            </a:r>
            <a:r>
              <a:rPr lang="en-US" altLang="ko-KR" b="1" dirty="0">
                <a:solidFill>
                  <a:schemeClr val="bg1"/>
                </a:solidFill>
                <a:latin typeface="SpoqaHanSans-Bold" panose="020B0500000000000000" pitchFamily="34" charset="-128"/>
                <a:ea typeface="SpoqaHanSans-Bold" panose="020B0500000000000000" pitchFamily="34" charset="-128"/>
              </a:rPr>
              <a:t>Regularization (</a:t>
            </a:r>
            <a:r>
              <a:rPr lang="ko-KR" altLang="en-US" b="1" dirty="0">
                <a:solidFill>
                  <a:schemeClr val="bg1"/>
                </a:solidFill>
                <a:latin typeface="SpoqaHanSans-Bold" panose="020B0500000000000000" pitchFamily="34" charset="-128"/>
                <a:ea typeface="SpoqaHanSans-Bold" panose="020B0500000000000000" pitchFamily="34" charset="-128"/>
              </a:rPr>
              <a:t>정형화</a:t>
            </a:r>
            <a:r>
              <a:rPr lang="en-US" altLang="ko-KR" b="1" dirty="0">
                <a:solidFill>
                  <a:schemeClr val="bg1"/>
                </a:solidFill>
                <a:latin typeface="SpoqaHanSans-Bold" panose="020B0500000000000000" pitchFamily="34" charset="-128"/>
                <a:ea typeface="SpoqaHanSans-Bold" panose="020B0500000000000000" pitchFamily="34" charset="-128"/>
              </a:rPr>
              <a:t>)</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MLP + Dropout, Early Stopping</a:t>
            </a:r>
            <a:endParaRPr lang="ko-KR" altLang="en-US" dirty="0">
              <a:solidFill>
                <a:schemeClr val="bg1"/>
              </a:solidFill>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57</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501191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53301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Theory Session: </a:t>
            </a:r>
            <a:r>
              <a:rPr lang="en-US" altLang="ko-KR" b="1" dirty="0">
                <a:solidFill>
                  <a:schemeClr val="bg1"/>
                </a:solidFill>
                <a:latin typeface="SpoqaHanSans-Bold" panose="020B0500000000000000" pitchFamily="34" charset="-128"/>
                <a:ea typeface="SpoqaHanSans-Bold" panose="020B0500000000000000" pitchFamily="34" charset="-128"/>
              </a:rPr>
              <a:t>Regularization (</a:t>
            </a:r>
            <a:r>
              <a:rPr lang="ko-KR" altLang="en-US" b="1" dirty="0">
                <a:solidFill>
                  <a:schemeClr val="bg1"/>
                </a:solidFill>
                <a:latin typeface="SpoqaHanSans-Bold" panose="020B0500000000000000" pitchFamily="34" charset="-128"/>
                <a:ea typeface="SpoqaHanSans-Bold" panose="020B0500000000000000" pitchFamily="34" charset="-128"/>
              </a:rPr>
              <a:t>정형화</a:t>
            </a:r>
            <a:r>
              <a:rPr lang="en-US" altLang="ko-KR" b="1" dirty="0">
                <a:solidFill>
                  <a:schemeClr val="bg1"/>
                </a:solidFill>
                <a:latin typeface="SpoqaHanSans-Bold" panose="020B0500000000000000" pitchFamily="34" charset="-128"/>
                <a:ea typeface="SpoqaHanSans-Bold" panose="020B0500000000000000" pitchFamily="34" charset="-128"/>
              </a:rPr>
              <a:t>)</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1. L2 -norm= Early Stopping</a:t>
            </a:r>
            <a:endParaRPr lang="ko-KR" altLang="en-US" dirty="0">
              <a:solidFill>
                <a:schemeClr val="bg1"/>
              </a:solidFill>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58</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723597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L2-norm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24389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sym typeface="Wingdings" pitchFamily="2" charset="2"/>
                  </a:rPr>
                  <a:t>Recall: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는</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f>
                        <m:f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라 표현할 수 있고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14:m>
                  <m:oMathPara xmlns:m="http://schemas.openxmlformats.org/officeDocument/2006/math">
                    <m:oMathParaPr>
                      <m:jc m:val="centerGroup"/>
                    </m:oMathParaPr>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b="0" i="1" smtClean="0">
                          <a:latin typeface="Cambria Math" panose="02040503050406030204" pitchFamily="18" charset="0"/>
                          <a:ea typeface="Cambria Math" panose="02040503050406030204" pitchFamily="18" charset="0"/>
                          <a:sym typeface="Wingdings" pitchFamily="2" charset="2"/>
                        </a:rPr>
                        <m:t>𝐽</m:t>
                      </m:r>
                      <m:d>
                        <m:d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d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d>
                      <m:r>
                        <a:rPr kumimoji="1" lang="en-US" altLang="ko-KR" sz="4000" b="0" i="1" smtClean="0">
                          <a:latin typeface="Cambria Math" panose="02040503050406030204" pitchFamily="18" charset="0"/>
                          <a:ea typeface="Cambria Math" panose="02040503050406030204" pitchFamily="18" charset="0"/>
                          <a:sym typeface="Wingdings" pitchFamily="2" charset="2"/>
                        </a:rPr>
                        <m:t>+</m:t>
                      </m:r>
                      <m:r>
                        <a:rPr kumimoji="1" lang="en-US" altLang="ko-KR" sz="4000" b="0" i="1" smtClean="0">
                          <a:latin typeface="Cambria Math" panose="02040503050406030204" pitchFamily="18" charset="0"/>
                          <a:ea typeface="Cambria Math" panose="02040503050406030204" pitchFamily="18" charset="0"/>
                          <a:sym typeface="Wingdings" pitchFamily="2" charset="2"/>
                        </a:rPr>
                        <m:t>𝛼</m:t>
                      </m:r>
                      <m:r>
                        <a:rPr kumimoji="1" lang="en-US" altLang="ko-KR" sz="4000" b="0" i="1" smtClean="0">
                          <a:latin typeface="Cambria Math" panose="02040503050406030204" pitchFamily="18" charset="0"/>
                          <a:ea typeface="Cambria Math" panose="02040503050406030204" pitchFamily="18" charset="0"/>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학습에 의해 최적화하는 값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14:m>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m:rPr>
                            <m:sty m:val="p"/>
                          </m:rPr>
                          <a:rPr kumimoji="1" lang="en-US" altLang="ko-KR" sz="4000">
                            <a:latin typeface="Cambria Math" panose="02040503050406030204" pitchFamily="18" charset="0"/>
                            <a:ea typeface="Spoqa Han Sans Neo Bold" panose="020B0500000000000000" pitchFamily="34" charset="-128"/>
                            <a:sym typeface="Wingdings" pitchFamily="2" charset="2"/>
                          </a:rPr>
                          <m:t>w</m:t>
                        </m:r>
                      </m:e>
                      <m:sup>
                        <m:r>
                          <a:rPr kumimoji="1" lang="en-US" altLang="ko-KR" sz="400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최적화하는 목적</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함수가 있다고 해보자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만약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파라미터들이 모두 선형이고 이를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Taylor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근사 함수를 통해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차 식까지 근사하면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ct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 </m:t>
                      </m:r>
                      <m: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br>
                  <a:rPr kumimoji="1" lang="en-US" altLang="ko-KR" sz="4000" dirty="0">
                    <a:latin typeface="Spoqa Han Sans Neo" panose="020B0500000000000000" pitchFamily="34" charset="-128"/>
                    <a:ea typeface="Spoqa Han Sans Neo" panose="020B0500000000000000" pitchFamily="34" charset="-128"/>
                    <a:sym typeface="Wingdings" pitchFamily="2" charset="2"/>
                  </a:rPr>
                </a:b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여기에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L2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regularizer</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붙이면 아래와 같다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i="1" dirty="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우리는 </a:t>
                </a:r>
                <a14:m>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되는 때를 구할 것이다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243895"/>
              </a:xfrm>
              <a:prstGeom prst="rect">
                <a:avLst/>
              </a:prstGeom>
              <a:blipFill>
                <a:blip r:embed="rId4"/>
                <a:stretch>
                  <a:fillRect l="-1044" t="-1115" r="-983" b="-1735"/>
                </a:stretch>
              </a:blipFill>
            </p:spPr>
            <p:txBody>
              <a:bodyPr/>
              <a:lstStyle/>
              <a:p>
                <a:r>
                  <a:rPr lang="ko-Kore-KR" altLang="en-US">
                    <a:noFill/>
                  </a:rPr>
                  <a:t> </a:t>
                </a:r>
              </a:p>
            </p:txBody>
          </p:sp>
        </mc:Fallback>
      </mc:AlternateContent>
      <p:sp>
        <p:nvSpPr>
          <p:cNvPr id="6" name="Shape 223">
            <a:extLst>
              <a:ext uri="{FF2B5EF4-FFF2-40B4-BE49-F238E27FC236}">
                <a16:creationId xmlns:a16="http://schemas.microsoft.com/office/drawing/2014/main" id="{70A690F8-746C-B74D-8525-87CB36EA8DDA}"/>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420307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정형화는</a:t>
            </a:r>
            <a:r>
              <a:rPr lang="en-US" altLang="ko-KR" b="1"/>
              <a:t>?</a:t>
            </a:r>
            <a:endParaRPr lang="en-US" altLang="ko-Kore-KR" b="1"/>
          </a:p>
        </p:txBody>
      </p:sp>
      <p:sp>
        <p:nvSpPr>
          <p:cNvPr id="13" name="Shape 133">
            <a:extLst>
              <a:ext uri="{FF2B5EF4-FFF2-40B4-BE49-F238E27FC236}">
                <a16:creationId xmlns:a16="http://schemas.microsoft.com/office/drawing/2014/main" id="{D4D2B9D6-CDF6-164A-8190-40E63A25C33C}"/>
              </a:ext>
            </a:extLst>
          </p:cNvPr>
          <p:cNvSpPr/>
          <p:nvPr/>
        </p:nvSpPr>
        <p:spPr>
          <a:xfrm>
            <a:off x="1966069" y="3762332"/>
            <a:ext cx="17930069" cy="832022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4400" b="1">
                <a:latin typeface="Spoqa Han Sans Neo Bold" panose="020B0500000000000000" pitchFamily="34" charset="-128"/>
                <a:ea typeface="Spoqa Han Sans Neo Bold" panose="020B0500000000000000" pitchFamily="34" charset="-128"/>
                <a:sym typeface="SpoqaHanSans-Bold"/>
              </a:rPr>
              <a:t>정형화 </a:t>
            </a:r>
            <a:r>
              <a:rPr kumimoji="1" lang="en-US" altLang="ko-KR" sz="4400" b="1">
                <a:latin typeface="Spoqa Han Sans Neo Bold" panose="020B0500000000000000" pitchFamily="34" charset="-128"/>
                <a:ea typeface="Spoqa Han Sans Neo Bold" panose="020B0500000000000000" pitchFamily="34" charset="-128"/>
                <a:sym typeface="SpoqaHanSans-Bold"/>
              </a:rPr>
              <a:t>(regularization)</a:t>
            </a:r>
            <a:endParaRPr kumimoji="1" lang="en-US" altLang="ko-KR" sz="3600">
              <a:latin typeface="Spoqa Han Sans Neo" panose="020B0500000000000000" pitchFamily="34" charset="-128"/>
              <a:ea typeface="Spoqa Han Sans Neo" panose="020B0500000000000000" pitchFamily="34" charset="-128"/>
              <a:sym typeface="Wingdings" pitchFamily="2" charset="2"/>
            </a:endParaRP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오버피팅이나</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r>
              <a:rPr kumimoji="1" lang="en-US" altLang="ko-KR" sz="3600">
                <a:latin typeface="Spoqa Han Sans Neo" panose="020B0500000000000000" pitchFamily="34" charset="-128"/>
                <a:ea typeface="Spoqa Han Sans Neo" panose="020B0500000000000000" pitchFamily="34" charset="-128"/>
                <a:sym typeface="Wingdings" pitchFamily="2" charset="2"/>
              </a:rPr>
              <a:t>well-posed </a:t>
            </a:r>
            <a:r>
              <a:rPr kumimoji="1" lang="ko-KR" altLang="en-US" sz="3600">
                <a:latin typeface="Spoqa Han Sans Neo" panose="020B0500000000000000" pitchFamily="34" charset="-128"/>
                <a:ea typeface="Spoqa Han Sans Neo" panose="020B0500000000000000" pitchFamily="34" charset="-128"/>
                <a:sym typeface="Wingdings" pitchFamily="2" charset="2"/>
              </a:rPr>
              <a:t>문제가 되지 못하고 </a:t>
            </a:r>
            <a:r>
              <a:rPr kumimoji="1" lang="en-US" altLang="ko-KR" sz="3600">
                <a:latin typeface="Spoqa Han Sans Neo" panose="020B0500000000000000" pitchFamily="34" charset="-128"/>
                <a:ea typeface="Spoqa Han Sans Neo" panose="020B0500000000000000" pitchFamily="34" charset="-128"/>
                <a:sym typeface="Wingdings" pitchFamily="2" charset="2"/>
              </a:rPr>
              <a:t>ill-posed</a:t>
            </a:r>
            <a:r>
              <a:rPr kumimoji="1" lang="ko-KR" altLang="en-US" sz="3600">
                <a:latin typeface="Spoqa Han Sans Neo" panose="020B0500000000000000" pitchFamily="34" charset="-128"/>
                <a:ea typeface="Spoqa Han Sans Neo" panose="020B0500000000000000" pitchFamily="34" charset="-128"/>
                <a:sym typeface="Wingdings" pitchFamily="2" charset="2"/>
              </a:rPr>
              <a:t>가 된 머신 러닝 모델을 추가적인 정보를 더하는 등 프로세스를 통해 해결하는 방법</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endParaRPr kumimoji="1" lang="en-US" altLang="ko-KR" sz="3600" b="1">
              <a:latin typeface="Spoqa Han Sans Neo Bold" panose="020B0500000000000000" pitchFamily="34" charset="-128"/>
              <a:ea typeface="Spoqa Han Sans Neo Bold" panose="020B0500000000000000" pitchFamily="34" charset="-128"/>
              <a:sym typeface="Wingdings" pitchFamily="2" charset="2"/>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R" sz="3600">
              <a:latin typeface="Spoqa Han Sans Neo" panose="020B0500000000000000" pitchFamily="34" charset="-128"/>
              <a:ea typeface="Spoqa Han Sans Neo" panose="020B0500000000000000" pitchFamily="34" charset="-128"/>
              <a:sym typeface="Wingdings" pitchFamily="2" charset="2"/>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참고</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a:t>
            </a:r>
            <a:r>
              <a:rPr kumimoji="1" lang="en-US" altLang="ko-KR" sz="3600">
                <a:latin typeface="Spoqa Han Sans Neo" panose="020B0500000000000000" pitchFamily="34" charset="-128"/>
                <a:ea typeface="Spoqa Han Sans Neo" panose="020B0500000000000000" pitchFamily="34" charset="-128"/>
                <a:sym typeface="Wingdings" pitchFamily="2" charset="2"/>
              </a:rPr>
              <a:t>Well-posed </a:t>
            </a:r>
            <a:r>
              <a:rPr kumimoji="1" lang="ko-KR" altLang="en-US" sz="3600">
                <a:latin typeface="Spoqa Han Sans Neo" panose="020B0500000000000000" pitchFamily="34" charset="-128"/>
                <a:ea typeface="Spoqa Han Sans Neo" panose="020B0500000000000000" pitchFamily="34" charset="-128"/>
                <a:sym typeface="Wingdings" pitchFamily="2" charset="2"/>
              </a:rPr>
              <a:t>문제란</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p>
          <a:p>
            <a:pPr marL="1942929" lvl="3"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600">
                <a:latin typeface="Spoqa Han Sans Neo" panose="020B0500000000000000" pitchFamily="34" charset="-128"/>
                <a:ea typeface="Spoqa Han Sans Neo" panose="020B0500000000000000" pitchFamily="34" charset="-128"/>
                <a:sym typeface="Wingdings" pitchFamily="2" charset="2"/>
              </a:rPr>
              <a:t>존재</a:t>
            </a:r>
            <a:r>
              <a:rPr kumimoji="1" lang="en-US" altLang="ko-KR" sz="3600">
                <a:latin typeface="Spoqa Han Sans Neo" panose="020B0500000000000000" pitchFamily="34" charset="-128"/>
                <a:ea typeface="Spoqa Han Sans Neo" panose="020B0500000000000000" pitchFamily="34" charset="-128"/>
                <a:sym typeface="Wingdings" pitchFamily="2" charset="2"/>
              </a:rPr>
              <a:t>(exists)</a:t>
            </a:r>
            <a:r>
              <a:rPr kumimoji="1" lang="ko-KR" altLang="en-US" sz="3600">
                <a:latin typeface="Spoqa Han Sans Neo" panose="020B0500000000000000" pitchFamily="34" charset="-128"/>
                <a:ea typeface="Spoqa Han Sans Neo" panose="020B0500000000000000" pitchFamily="34" charset="-128"/>
                <a:sym typeface="Wingdings" pitchFamily="2" charset="2"/>
              </a:rPr>
              <a:t>하고</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유일</a:t>
            </a:r>
            <a:r>
              <a:rPr kumimoji="1" lang="en-US" altLang="ko-KR" sz="3600">
                <a:latin typeface="Spoqa Han Sans Neo" panose="020B0500000000000000" pitchFamily="34" charset="-128"/>
                <a:ea typeface="Spoqa Han Sans Neo" panose="020B0500000000000000" pitchFamily="34" charset="-128"/>
                <a:sym typeface="Wingdings" pitchFamily="2" charset="2"/>
              </a:rPr>
              <a:t>(unique)</a:t>
            </a:r>
            <a:r>
              <a:rPr kumimoji="1" lang="ko-KR" altLang="en-US" sz="3600">
                <a:latin typeface="Spoqa Han Sans Neo" panose="020B0500000000000000" pitchFamily="34" charset="-128"/>
                <a:ea typeface="Spoqa Han Sans Neo" panose="020B0500000000000000" pitchFamily="34" charset="-128"/>
                <a:sym typeface="Wingdings" pitchFamily="2" charset="2"/>
              </a:rPr>
              <a:t>하며</a:t>
            </a: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ko-KR" altLang="en-US" sz="3600">
                <a:latin typeface="Spoqa Han Sans Neo" panose="020B0500000000000000" pitchFamily="34" charset="-128"/>
                <a:ea typeface="Spoqa Han Sans Neo" panose="020B0500000000000000" pitchFamily="34" charset="-128"/>
                <a:sym typeface="Wingdings" pitchFamily="2" charset="2"/>
              </a:rPr>
              <a:t> 지속적으로 데이터를 신뢰</a:t>
            </a:r>
            <a:r>
              <a:rPr kumimoji="1" lang="en-US" altLang="ko-KR" sz="3600">
                <a:latin typeface="Spoqa Han Sans Neo" panose="020B0500000000000000" pitchFamily="34" charset="-128"/>
                <a:ea typeface="Spoqa Han Sans Neo" panose="020B0500000000000000" pitchFamily="34" charset="-128"/>
                <a:sym typeface="Wingdings" pitchFamily="2" charset="2"/>
              </a:rPr>
              <a:t>(depends on data continuously)</a:t>
            </a:r>
            <a:r>
              <a:rPr kumimoji="1" lang="ko-KR" altLang="en-US" sz="3600">
                <a:latin typeface="Spoqa Han Sans Neo" panose="020B0500000000000000" pitchFamily="34" charset="-128"/>
                <a:ea typeface="Spoqa Han Sans Neo" panose="020B0500000000000000" pitchFamily="34" charset="-128"/>
                <a:sym typeface="Wingdings" pitchFamily="2" charset="2"/>
              </a:rPr>
              <a:t>할 수 있는 문제</a:t>
            </a:r>
            <a:r>
              <a:rPr kumimoji="1" lang="en-US" altLang="ko-KR" sz="3600">
                <a:latin typeface="Spoqa Han Sans Neo" panose="020B0500000000000000" pitchFamily="34" charset="-128"/>
                <a:ea typeface="Spoqa Han Sans Neo" panose="020B0500000000000000" pitchFamily="34" charset="-128"/>
                <a:sym typeface="Wingdings" pitchFamily="2" charset="2"/>
              </a:rPr>
              <a:t>. </a:t>
            </a:r>
          </a:p>
          <a:p>
            <a:pPr lvl="4"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R" sz="3600">
                <a:latin typeface="Spoqa Han Sans Neo" panose="020B0500000000000000" pitchFamily="34" charset="-128"/>
                <a:ea typeface="Spoqa Han Sans Neo" panose="020B0500000000000000" pitchFamily="34" charset="-128"/>
                <a:sym typeface="Wingdings" pitchFamily="2" charset="2"/>
              </a:rPr>
              <a:t>(</a:t>
            </a:r>
            <a:r>
              <a:rPr kumimoji="1" lang="en-US" altLang="ko-KR" sz="3600" err="1">
                <a:latin typeface="Spoqa Han Sans Neo" panose="020B0500000000000000" pitchFamily="34" charset="-128"/>
                <a:ea typeface="Spoqa Han Sans Neo" panose="020B0500000000000000" pitchFamily="34" charset="-128"/>
                <a:sym typeface="Wingdings" pitchFamily="2" charset="2"/>
              </a:rPr>
              <a:t>Rosasco</a:t>
            </a:r>
            <a:r>
              <a:rPr kumimoji="1" lang="en-US" altLang="ko-KR" sz="3600">
                <a:latin typeface="Spoqa Han Sans Neo" panose="020B0500000000000000" pitchFamily="34" charset="-128"/>
                <a:ea typeface="Spoqa Han Sans Neo" panose="020B0500000000000000" pitchFamily="34" charset="-128"/>
                <a:sym typeface="Wingdings" pitchFamily="2" charset="2"/>
              </a:rPr>
              <a:t>, Lorenzo, et al. "Learning, regularization and ill-posed inverse problems." Advances in Neural Information Processing Systems 17 (2004): 1145-1152.)</a:t>
            </a:r>
            <a:endParaRPr kumimoji="1" lang="en-US" altLang="ko-Kore-KR" sz="3600">
              <a:latin typeface="Spoqa Han Sans Neo" panose="020B0500000000000000" pitchFamily="34" charset="-128"/>
              <a:ea typeface="Spoqa Han Sans Neo" panose="020B0500000000000000" pitchFamily="34" charset="-128"/>
              <a:sym typeface="Wingdings" pitchFamily="2" charset="2"/>
            </a:endParaRP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3600">
              <a:latin typeface="Spoqa Han Sans Neo" panose="020B0500000000000000" pitchFamily="34" charset="-128"/>
              <a:ea typeface="Spoqa Han Sans Neo" panose="020B0500000000000000" pitchFamily="34" charset="-128"/>
              <a:sym typeface="Wingdings" pitchFamily="2" charset="2"/>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Shape 223">
            <a:extLst>
              <a:ext uri="{FF2B5EF4-FFF2-40B4-BE49-F238E27FC236}">
                <a16:creationId xmlns:a16="http://schemas.microsoft.com/office/drawing/2014/main" id="{212FABC3-AE83-FE4B-8768-76E37950A762}"/>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1147504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22817"/>
              </a:xfrm>
              <a:prstGeom prst="rect">
                <a:avLst/>
              </a:prstGeom>
              <a:noFill/>
            </p:spPr>
            <p:txBody>
              <a:bodyPr wrap="square" rtlCol="0">
                <a:spAutoFit/>
              </a:bodyPr>
              <a:lstStyle/>
              <a:p>
                <a:pP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i="1" dirty="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우리는 </a:t>
                </a:r>
                <a14:m>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되는 때를 구할 것이다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en-US" altLang="ko-KR" sz="4000" dirty="0">
                    <a:latin typeface="Spoqa Han Sans Neo" panose="020B0500000000000000" pitchFamily="34" charset="-128"/>
                    <a:ea typeface="Spoqa Han Sans Neo" panose="020B0500000000000000" pitchFamily="34" charset="-128"/>
                    <a:sym typeface="Wingdings" pitchFamily="2" charset="2"/>
                  </a:rPr>
                  <a:t>Eigenvalue decomposition</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 의해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endParaRPr kumimoji="1" lang="en-US" altLang="ko-KR" sz="4000" i="1" dirty="0">
                  <a:latin typeface="Cambria Math" panose="02040503050406030204" pitchFamily="18" charset="0"/>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e>
                        <m:sup>
                          <m:r>
                            <m:rPr>
                              <m:sty m:val="p"/>
                            </m:rP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oMath>
                  </m:oMathPara>
                </a14:m>
                <a:br>
                  <a:rPr kumimoji="1" lang="en-US" altLang="ko-KR" sz="4000" dirty="0">
                    <a:latin typeface="Spoqa Han Sans Neo" panose="020B0500000000000000" pitchFamily="34" charset="-128"/>
                    <a:ea typeface="Spoqa Han Sans Neo Bold" panose="020B0500000000000000" pitchFamily="34" charset="-128"/>
                    <a:sym typeface="Wingdings" pitchFamily="2" charset="2"/>
                  </a:rPr>
                </a:br>
                <a:endParaRPr kumimoji="1" lang="en-US" altLang="ko-KR" sz="4000" dirty="0">
                  <a:latin typeface="Spoqa Han Sans Neo" panose="020B0500000000000000" pitchFamily="34" charset="-128"/>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𝑑𝑖𝑎𝑔𝑜𝑛𝑎𝑙</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𝑚𝑎𝑡𝑟𝑖𝑥</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𝑜𝑓</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𝑒𝑖𝑔𝑒𝑛𝑣𝑎𝑙𝑢𝑒𝑠</m:t>
                      </m:r>
                    </m:oMath>
                  </m:oMathPara>
                </a14:m>
                <a:endParaRPr kumimoji="1" lang="en-US" altLang="ko-KR" sz="4000" b="0" dirty="0">
                  <a:latin typeface="Spoqa Han Sans Neo" panose="020B0500000000000000" pitchFamily="34" charset="-128"/>
                  <a:ea typeface="Cambria Math" panose="02040503050406030204" pitchFamily="18" charset="0"/>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b="0" i="1" smtClean="0">
                          <a:latin typeface="Cambria Math" panose="02040503050406030204" pitchFamily="18" charset="0"/>
                          <a:ea typeface="Cambria Math" panose="02040503050406030204" pitchFamily="18" charset="0"/>
                          <a:sym typeface="Wingdings" pitchFamily="2" charset="2"/>
                        </a:rPr>
                        <m:t>𝑄</m:t>
                      </m:r>
                      <m:r>
                        <a:rPr kumimoji="1" lang="en-US" altLang="ko-KR" sz="4000" b="0" i="1" smtClean="0">
                          <a:latin typeface="Cambria Math" panose="02040503050406030204" pitchFamily="18" charset="0"/>
                          <a:ea typeface="Cambria Math" panose="02040503050406030204" pitchFamily="18" charset="0"/>
                          <a:sym typeface="Wingdings" pitchFamily="2" charset="2"/>
                        </a:rPr>
                        <m:t>:</m:t>
                      </m:r>
                      <m:r>
                        <a:rPr kumimoji="1" lang="en-US" altLang="ko-KR" sz="4000" b="0" i="1" smtClean="0">
                          <a:latin typeface="Cambria Math" panose="02040503050406030204" pitchFamily="18" charset="0"/>
                          <a:ea typeface="Cambria Math" panose="02040503050406030204" pitchFamily="18" charset="0"/>
                          <a:sym typeface="Wingdings" pitchFamily="2" charset="2"/>
                        </a:rPr>
                        <m:t>𝑜𝑟𝑡h𝑜𝑛𝑜𝑟𝑚𝑎𝑙</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𝑚𝑎𝑡𝑟𝑖𝑥</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𝑜𝑓</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𝑒𝑖𝑔𝑒𝑛𝑣𝑎𝑙𝑢𝑒𝑠</m:t>
                      </m:r>
                    </m:oMath>
                  </m:oMathPara>
                </a14:m>
                <a:endParaRPr kumimoji="1" lang="en-US" altLang="ko-KR" sz="4000" b="0" dirty="0">
                  <a:latin typeface="Spoqa Han Sans Neo" panose="020B0500000000000000" pitchFamily="34" charset="-128"/>
                  <a:ea typeface="Cambria Math" panose="02040503050406030204" pitchFamily="18" charset="0"/>
                  <a:sym typeface="Wingdings" pitchFamily="2" charset="2"/>
                </a:endParaRPr>
              </a:p>
              <a:p>
                <a:pPr algn="just"/>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22817"/>
              </a:xfrm>
              <a:prstGeom prst="rect">
                <a:avLst/>
              </a:prstGeom>
              <a:blipFill>
                <a:blip r:embed="rId4"/>
                <a:stretch>
                  <a:fillRect l="-1044" b="-1568"/>
                </a:stretch>
              </a:blipFill>
            </p:spPr>
            <p:txBody>
              <a:bodyPr/>
              <a:lstStyle/>
              <a:p>
                <a:r>
                  <a:rPr lang="ko-Kore-KR" altLang="en-US">
                    <a:noFill/>
                  </a:rPr>
                  <a:t> </a:t>
                </a:r>
              </a:p>
            </p:txBody>
          </p:sp>
        </mc:Fallback>
      </mc:AlternateContent>
      <p:sp>
        <p:nvSpPr>
          <p:cNvPr id="6" name="Shape 223">
            <a:extLst>
              <a:ext uri="{FF2B5EF4-FFF2-40B4-BE49-F238E27FC236}">
                <a16:creationId xmlns:a16="http://schemas.microsoft.com/office/drawing/2014/main" id="{37D90C03-97E3-424A-A65D-EC7968E24514}"/>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85011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2279000" y="4509250"/>
                <a:ext cx="20655683" cy="6980437"/>
              </a:xfrm>
              <a:prstGeom prst="rect">
                <a:avLst/>
              </a:prstGeom>
              <a:noFill/>
            </p:spPr>
            <p:txBody>
              <a:bodyPr wrap="square" rtlCol="0">
                <a:spAutoFit/>
              </a:bodyPr>
              <a:lstStyle/>
              <a:p>
                <a:pP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14:m>
                  <m:oMath xmlns:m="http://schemas.openxmlformats.org/officeDocument/2006/math">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는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비례해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scaling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되는데</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의해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decay</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효과가 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H</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의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i</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번째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eigenvector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4000" i="1" dirty="0">
                            <a:latin typeface="Cambria Math" panose="02040503050406030204" pitchFamily="18" charset="0"/>
                            <a:ea typeface="Cambria Math" panose="02040503050406030204" pitchFamily="18" charset="0"/>
                            <a:sym typeface="Wingdings" pitchFamily="2" charset="2"/>
                          </a:rPr>
                        </m:ctrlPr>
                      </m:sSubPr>
                      <m:e>
                        <m:r>
                          <a:rPr kumimoji="1" lang="en-US" altLang="ko-KR" sz="4000" i="1" dirty="0">
                            <a:latin typeface="Cambria Math" panose="02040503050406030204" pitchFamily="18" charset="0"/>
                            <a:ea typeface="Cambria Math" panose="02040503050406030204" pitchFamily="18" charset="0"/>
                            <a:sym typeface="Wingdings" pitchFamily="2" charset="2"/>
                          </a:rPr>
                          <m:t>𝜆</m:t>
                        </m:r>
                      </m:e>
                      <m:sub>
                        <m:r>
                          <a:rPr kumimoji="1" lang="en-US" altLang="ko-KR" sz="4000" i="1" dirty="0">
                            <a:latin typeface="Cambria Math" panose="02040503050406030204" pitchFamily="18" charset="0"/>
                            <a:ea typeface="Cambria Math" panose="02040503050406030204" pitchFamily="18" charset="0"/>
                            <a:sym typeface="Wingdings" pitchFamily="2" charset="2"/>
                          </a:rPr>
                          <m:t>𝑖</m:t>
                        </m:r>
                      </m:sub>
                    </m:sSub>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하면</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f>
                        <m:f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fPr>
                        <m:num>
                          <m:sSub>
                            <m:sSub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𝜆</m:t>
                              </m:r>
                            </m:e>
                            <m:sub>
                              <m:r>
                                <a:rPr kumimoji="1" lang="en-US" altLang="ko-KR" sz="4000" b="0" i="1" dirty="0" smtClean="0">
                                  <a:latin typeface="Cambria Math" panose="02040503050406030204" pitchFamily="18" charset="0"/>
                                  <a:ea typeface="Cambria Math" panose="02040503050406030204" pitchFamily="18" charset="0"/>
                                  <a:sym typeface="Wingdings" pitchFamily="2" charset="2"/>
                                </a:rPr>
                                <m:t>𝑖</m:t>
                              </m:r>
                            </m:sub>
                          </m:sSub>
                        </m:num>
                        <m:den>
                          <m:sSub>
                            <m:sSubPr>
                              <m:ctrlPr>
                                <a:rPr kumimoji="1" lang="en-US" altLang="ko-KR" sz="4000" i="1" dirty="0">
                                  <a:latin typeface="Cambria Math" panose="02040503050406030204" pitchFamily="18" charset="0"/>
                                  <a:ea typeface="Cambria Math" panose="02040503050406030204" pitchFamily="18" charset="0"/>
                                  <a:sym typeface="Wingdings" pitchFamily="2" charset="2"/>
                                </a:rPr>
                              </m:ctrlPr>
                            </m:sSubPr>
                            <m:e>
                              <m:r>
                                <a:rPr kumimoji="1" lang="en-US" altLang="ko-KR" sz="4000" i="1" dirty="0">
                                  <a:latin typeface="Cambria Math" panose="02040503050406030204" pitchFamily="18" charset="0"/>
                                  <a:ea typeface="Cambria Math" panose="02040503050406030204" pitchFamily="18" charset="0"/>
                                  <a:sym typeface="Wingdings" pitchFamily="2" charset="2"/>
                                </a:rPr>
                                <m:t>𝜆</m:t>
                              </m:r>
                            </m:e>
                            <m:sub>
                              <m:r>
                                <a:rPr kumimoji="1" lang="en-US" altLang="ko-KR" sz="4000" i="1" dirty="0">
                                  <a:latin typeface="Cambria Math" panose="02040503050406030204" pitchFamily="18" charset="0"/>
                                  <a:ea typeface="Cambria Math" panose="02040503050406030204" pitchFamily="18" charset="0"/>
                                  <a:sym typeface="Wingdings" pitchFamily="2" charset="2"/>
                                </a:rPr>
                                <m:t>𝑖</m:t>
                              </m:r>
                            </m:sub>
                          </m:sSub>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𝛼</m:t>
                          </m:r>
                        </m:den>
                      </m:f>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다음과 같이 스케일링 된다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14:m>
                  <m:oMath xmlns:m="http://schemas.openxmlformats.org/officeDocument/2006/math">
                    <m:r>
                      <a:rPr kumimoji="1" lang="en-US" altLang="ko-KR" sz="4000" i="1" dirty="0">
                        <a:latin typeface="Cambria Math" panose="02040503050406030204" pitchFamily="18" charset="0"/>
                        <a:ea typeface="Cambria Math" panose="02040503050406030204" pitchFamily="18" charset="0"/>
                        <a:sym typeface="Wingdings" pitchFamily="2" charset="2"/>
                      </a:rPr>
                      <m:t>𝛼</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가 </a:t>
                </a:r>
                <a14:m>
                  <m:oMath xmlns:m="http://schemas.openxmlformats.org/officeDocument/2006/math">
                    <m:r>
                      <a:rPr kumimoji="1" lang="en-US" altLang="ko-KR" sz="4000" i="1" dirty="0">
                        <a:latin typeface="Cambria Math" panose="02040503050406030204" pitchFamily="18" charset="0"/>
                        <a:ea typeface="Cambria Math" panose="02040503050406030204" pitchFamily="18" charset="0"/>
                        <a:sym typeface="Wingdings" pitchFamily="2" charset="2"/>
                      </a:rPr>
                      <m:t>𝜆</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보다 클수록 큰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regularization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효과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2279000" y="4509250"/>
                <a:ext cx="20655683" cy="6980437"/>
              </a:xfrm>
              <a:prstGeom prst="rect">
                <a:avLst/>
              </a:prstGeom>
              <a:blipFill>
                <a:blip r:embed="rId4"/>
                <a:stretch>
                  <a:fillRect l="-1045" b="-1818"/>
                </a:stretch>
              </a:blipFill>
            </p:spPr>
            <p:txBody>
              <a:bodyPr/>
              <a:lstStyle/>
              <a:p>
                <a:r>
                  <a:rPr lang="ko-Kore-KR" altLang="en-US">
                    <a:noFill/>
                  </a:rPr>
                  <a:t> </a:t>
                </a:r>
              </a:p>
            </p:txBody>
          </p:sp>
        </mc:Fallback>
      </mc:AlternateContent>
      <p:pic>
        <p:nvPicPr>
          <p:cNvPr id="11" name="그림 10">
            <a:extLst>
              <a:ext uri="{FF2B5EF4-FFF2-40B4-BE49-F238E27FC236}">
                <a16:creationId xmlns:a16="http://schemas.microsoft.com/office/drawing/2014/main" id="{9EB92F4C-7B3A-6145-A0FA-FBD3325E73D7}"/>
              </a:ext>
            </a:extLst>
          </p:cNvPr>
          <p:cNvPicPr>
            <a:picLocks noChangeAspect="1"/>
          </p:cNvPicPr>
          <p:nvPr/>
        </p:nvPicPr>
        <p:blipFill rotWithShape="1">
          <a:blip r:embed="rId5"/>
          <a:srcRect l="49756"/>
          <a:stretch/>
        </p:blipFill>
        <p:spPr>
          <a:xfrm>
            <a:off x="17456727" y="3226046"/>
            <a:ext cx="5147286" cy="5311386"/>
          </a:xfrm>
          <a:prstGeom prst="rect">
            <a:avLst/>
          </a:prstGeom>
        </p:spPr>
      </p:pic>
      <p:sp>
        <p:nvSpPr>
          <p:cNvPr id="7" name="Shape 223">
            <a:extLst>
              <a:ext uri="{FF2B5EF4-FFF2-40B4-BE49-F238E27FC236}">
                <a16:creationId xmlns:a16="http://schemas.microsoft.com/office/drawing/2014/main" id="{BAEF83FD-096D-AB46-A766-E0DBEB6E4181}"/>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805091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2210341" y="2965618"/>
                <a:ext cx="20648071" cy="10511852"/>
              </a:xfrm>
              <a:prstGeom prst="rect">
                <a:avLst/>
              </a:prstGeom>
              <a:noFill/>
            </p:spPr>
            <p:txBody>
              <a:bodyPr wrap="square" rtlCol="0">
                <a:spAutoFit/>
              </a:bodyPr>
              <a:lstStyle/>
              <a:p>
                <a:r>
                  <a:rPr kumimoji="1" lang="en-US" altLang="ko-KR" sz="4000" b="1" dirty="0">
                    <a:latin typeface="Spoqa Han Sans Neo Bold" panose="020B0500000000000000" pitchFamily="34" charset="-128"/>
                    <a:ea typeface="Spoqa Han Sans Neo Bold" panose="020B0500000000000000" pitchFamily="34" charset="-128"/>
                    <a:sym typeface="Wingdings" pitchFamily="2" charset="2"/>
                  </a:rPr>
                  <a:t>Early Stopping: </a:t>
                </a:r>
                <a:r>
                  <a:rPr kumimoji="1" lang="ko-KR" altLang="en-US" sz="4000" b="1" dirty="0" err="1">
                    <a:latin typeface="Spoqa Han Sans Neo Bold" panose="020B0500000000000000" pitchFamily="34" charset="-128"/>
                    <a:ea typeface="Spoqa Han Sans Neo Bold" panose="020B0500000000000000" pitchFamily="34" charset="-128"/>
                    <a:sym typeface="Wingdings" pitchFamily="2" charset="2"/>
                  </a:rPr>
                  <a:t>점화식으로</a:t>
                </a:r>
                <a:r>
                  <a:rPr kumimoji="1" lang="ko-KR" altLang="en-US" sz="4000" b="1" dirty="0">
                    <a:latin typeface="Spoqa Han Sans Neo Bold" panose="020B0500000000000000" pitchFamily="34" charset="-128"/>
                    <a:ea typeface="Spoqa Han Sans Neo Bold" panose="020B0500000000000000" pitchFamily="34" charset="-128"/>
                    <a:sym typeface="Wingdings" pitchFamily="2" charset="2"/>
                  </a:rPr>
                  <a:t> 보자</a:t>
                </a:r>
                <a:endParaRPr kumimoji="1" lang="en-US" altLang="ko-KR" sz="4000" b="1" dirty="0">
                  <a:latin typeface="Spoqa Han Sans Neo Bold" panose="020B0500000000000000" pitchFamily="34" charset="-128"/>
                  <a:ea typeface="Spoqa Han Sans Neo Bold"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학습에 의해 최적화하는 값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14:m>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m:rPr>
                            <m:sty m:val="p"/>
                          </m:rPr>
                          <a:rPr kumimoji="1" lang="en-US" altLang="ko-KR" sz="4000" b="0" i="0">
                            <a:latin typeface="Cambria Math" panose="02040503050406030204" pitchFamily="18" charset="0"/>
                            <a:ea typeface="Spoqa Han Sans Neo Bold" panose="020B0500000000000000" pitchFamily="34" charset="-128"/>
                            <a:sym typeface="Wingdings" pitchFamily="2" charset="2"/>
                          </a:rPr>
                          <m:t>w</m:t>
                        </m:r>
                      </m:e>
                      <m:sup>
                        <m:r>
                          <a:rPr kumimoji="1" lang="en-US" altLang="ko-KR" sz="4000" b="0" i="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최적화하는 목적</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함수가 있다고 해보자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만약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파라미터들이 모두 선형이고 이를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Taylor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근사 함수를 통해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차 식까지 근사하면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a:latin typeface="Cambria Math" panose="02040503050406030204" pitchFamily="18" charset="0"/>
                        <a:ea typeface="Cambria Math" panose="02040503050406030204" pitchFamily="18" charset="0"/>
                        <a:sym typeface="Wingdings" pitchFamily="2" charset="2"/>
                      </a:rPr>
                      <m:t>𝑤</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미분하면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gradient(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변화도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는</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b="0" i="1" dirty="0">
                  <a:latin typeface="Cambria Math" panose="02040503050406030204" pitchFamily="18" charset="0"/>
                  <a:ea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m:rPr>
                              <m:sty m:val="p"/>
                            </m:rPr>
                            <a:rPr kumimoji="1" lang="en-US" altLang="ko-KR" sz="4000" i="1" dirty="0">
                              <a:latin typeface="Cambria Math" panose="02040503050406030204" pitchFamily="18" charset="0"/>
                              <a:ea typeface="Spoqa Han Sans Neo Bold" panose="020B0500000000000000" pitchFamily="34" charset="-128"/>
                              <a:sym typeface="Wingdings" pitchFamily="2" charset="2"/>
                            </a:rPr>
                            <m:t>J</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e>
                      </m:d>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가 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모델 업데이트 식은</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𝜂</m:t>
                    </m:r>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m:rPr>
                            <m:sty m:val="p"/>
                          </m:rPr>
                          <a:rPr kumimoji="1" lang="en-US" altLang="ko-KR" sz="4000" i="1" dirty="0">
                            <a:latin typeface="Cambria Math" panose="02040503050406030204" pitchFamily="18" charset="0"/>
                            <a:ea typeface="Spoqa Han Sans Neo Bold" panose="020B0500000000000000" pitchFamily="34" charset="-128"/>
                            <a:sym typeface="Wingdings" pitchFamily="2" charset="2"/>
                          </a:rPr>
                          <m:t>J</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라 할 수 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양변에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빼고 정리하면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2210341" y="2965618"/>
                <a:ext cx="20648071" cy="10511852"/>
              </a:xfrm>
              <a:prstGeom prst="rect">
                <a:avLst/>
              </a:prstGeom>
              <a:blipFill>
                <a:blip r:embed="rId4"/>
                <a:stretch>
                  <a:fillRect l="-1106" t="-1086" r="-983" b="-1568"/>
                </a:stretch>
              </a:blipFill>
            </p:spPr>
            <p:txBody>
              <a:bodyPr/>
              <a:lstStyle/>
              <a:p>
                <a:r>
                  <a:rPr lang="ko-Kore-KR" altLang="en-US">
                    <a:noFill/>
                  </a:rPr>
                  <a:t> </a:t>
                </a:r>
              </a:p>
            </p:txBody>
          </p:sp>
        </mc:Fallback>
      </mc:AlternateContent>
      <p:sp>
        <p:nvSpPr>
          <p:cNvPr id="6" name="Shape 223">
            <a:extLst>
              <a:ext uri="{FF2B5EF4-FFF2-40B4-BE49-F238E27FC236}">
                <a16:creationId xmlns:a16="http://schemas.microsoft.com/office/drawing/2014/main" id="{73EB3DEC-AD09-454C-87BE-5D519D931116}"/>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956280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56736"/>
              </a:xfrm>
              <a:prstGeom prst="rect">
                <a:avLst/>
              </a:prstGeom>
              <a:noFill/>
            </p:spPr>
            <p:txBody>
              <a:bodyPr wrap="square" rtlCol="0">
                <a:spAutoFit/>
              </a:bodyPr>
              <a:lstStyle/>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eigendecomposition</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하고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r>
                      <a:rPr kumimoji="1" lang="en-US" altLang="ko-KR" sz="4000" i="1" dirty="0">
                        <a:latin typeface="Cambria Math" panose="02040503050406030204" pitchFamily="18" charset="0"/>
                        <a:ea typeface="Cambria Math" panose="02040503050406030204" pitchFamily="18" charset="0"/>
                        <a:sym typeface="Wingdings" pitchFamily="2" charset="2"/>
                      </a:rPr>
                      <m:t>)</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양변에 </a:t>
                </a:r>
                <a14:m>
                  <m:oMath xmlns:m="http://schemas.openxmlformats.org/officeDocument/2006/math">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곱하면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다음과 같이 정리된다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e>
                    </m:d>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e>
                    </m:d>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oMath>
                </a14:m>
                <a:r>
                  <a:rPr kumimoji="1" lang="en-US" altLang="ko-KR" sz="4000" dirty="0">
                    <a:ea typeface="Spoqa Han Sans Neo Bold" panose="020B0500000000000000" pitchFamily="34" charset="-128"/>
                    <a:sym typeface="Wingdings" pitchFamily="2" charset="2"/>
                  </a:rPr>
                  <a:t> </a:t>
                </a:r>
                <a14:m>
                  <m:oMath xmlns:m="http://schemas.openxmlformats.org/officeDocument/2006/math">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위 등비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수열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점화식에서</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그리고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이 잘 골라져</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충분히 작게 </a:t>
                </a:r>
                <a14:m>
                  <m:oMath xmlns:m="http://schemas.openxmlformats.org/officeDocument/2006/math">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𝜂</m:t>
                        </m:r>
                        <m:sSub>
                          <m:sSub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b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𝜆</m:t>
                            </m:r>
                          </m:e>
                          <m:sub>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𝑖</m:t>
                            </m:r>
                          </m:sub>
                        </m:sSub>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&lt;1</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만족한다면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r>
                  <a:rPr kumimoji="1" lang="ko-KR" altLang="en-US" sz="4000" dirty="0">
                    <a:latin typeface="Spoqa Han Sans Neo" panose="020B0500000000000000" pitchFamily="34" charset="-128"/>
                    <a:ea typeface="Spoqa Han Sans Neo" panose="020B0500000000000000" pitchFamily="34" charset="-128"/>
                    <a:sym typeface="Wingdings" pitchFamily="2" charset="2"/>
                  </a:rPr>
                  <a:t>일반항을 구하면</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𝑡</m:t>
                          </m:r>
                        </m:sup>
                      </m:sSup>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r>
                        <m:rPr>
                          <m:nor/>
                        </m:rPr>
                        <a:rPr kumimoji="1" lang="en-US" altLang="ko-KR" sz="4000" dirty="0">
                          <a:ea typeface="Spoqa Han Sans Neo Bold" panose="020B0500000000000000" pitchFamily="34" charset="-128"/>
                          <a:sym typeface="Wingdings" pitchFamily="2" charset="2"/>
                        </a:rPr>
                        <m:t> </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m:oMath xmlns:m="http://schemas.openxmlformats.org/officeDocument/2006/math">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latin typeface="Cambria Math" panose="02040503050406030204" pitchFamily="18" charset="0"/>
                                  <a:ea typeface="Cambria Math" panose="02040503050406030204" pitchFamily="18" charset="0"/>
                                  <a:sym typeface="Wingdings" pitchFamily="2" charset="2"/>
                                </a:rPr>
                                <m:t>𝑡</m:t>
                              </m:r>
                            </m:sup>
                          </m:sSup>
                        </m:e>
                      </m:d>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𝑤</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56736"/>
              </a:xfrm>
              <a:prstGeom prst="rect">
                <a:avLst/>
              </a:prstGeom>
              <a:blipFill>
                <a:blip r:embed="rId4"/>
                <a:stretch>
                  <a:fillRect l="-1044"/>
                </a:stretch>
              </a:blipFill>
            </p:spPr>
            <p:txBody>
              <a:bodyPr/>
              <a:lstStyle/>
              <a:p>
                <a:r>
                  <a:rPr lang="ko-Kore-KR" altLang="en-US">
                    <a:noFill/>
                  </a:rPr>
                  <a:t> </a:t>
                </a:r>
              </a:p>
            </p:txBody>
          </p:sp>
        </mc:Fallback>
      </mc:AlternateContent>
      <p:sp>
        <p:nvSpPr>
          <p:cNvPr id="6" name="Shape 223">
            <a:extLst>
              <a:ext uri="{FF2B5EF4-FFF2-40B4-BE49-F238E27FC236}">
                <a16:creationId xmlns:a16="http://schemas.microsoft.com/office/drawing/2014/main" id="{DD6F950A-1BE6-464B-A907-8C106EF60CAE}"/>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255894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56736"/>
              </a:xfrm>
              <a:prstGeom prst="rect">
                <a:avLst/>
              </a:prstGeom>
              <a:noFill/>
            </p:spPr>
            <p:txBody>
              <a:bodyPr wrap="square" rtlCol="0">
                <a:spAutoFit/>
              </a:bodyPr>
              <a:lstStyle/>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br>
                  <a:rPr kumimoji="1" lang="en-US" altLang="ko-KR" sz="4000" i="1" dirty="0">
                    <a:latin typeface="Cambria Math" panose="02040503050406030204" pitchFamily="18" charset="0"/>
                    <a:ea typeface="Spoqa Han Sans Neo Bold"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smtClean="0">
                                  <a:solidFill>
                                    <a:schemeClr val="accent1"/>
                                  </a:solidFill>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solidFill>
                                        <a:schemeClr val="accent1"/>
                                      </a:solidFill>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t>𝑡</m:t>
                              </m:r>
                            </m:sup>
                          </m:sSup>
                        </m:e>
                      </m:d>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𝑤</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이때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 봤던 식을 다시 보면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Bold"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14:m>
                  <m:oMathPara xmlns:m="http://schemas.openxmlformats.org/officeDocument/2006/math">
                    <m:oMathParaPr>
                      <m:jc m:val="centerGroup"/>
                    </m:oMathParaPr>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m:rPr>
                                  <m:sty m:val="p"/>
                                </m:rP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Λ</m:t>
                              </m:r>
                              <m: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lgn="just"/>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solidFill>
                                        <a:srgbClr val="FF0000"/>
                                      </a:solidFill>
                                      <a:latin typeface="Cambria Math" panose="02040503050406030204" pitchFamily="18" charset="0"/>
                                      <a:ea typeface="Cambria Math" panose="02040503050406030204" pitchFamily="18" charset="0"/>
                                      <a:sym typeface="Wingdings" pitchFamily="2" charset="2"/>
                                    </a:rPr>
                                    <m:t>Λ</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solidFill>
                                <a:srgbClr val="FF0000"/>
                              </a:solidFill>
                              <a:latin typeface="Cambria Math" panose="02040503050406030204" pitchFamily="18" charset="0"/>
                              <a:ea typeface="Spoqa Han Sans Neo Bold" panose="020B0500000000000000" pitchFamily="34" charset="-128"/>
                              <a:sym typeface="Wingdings" pitchFamily="2" charset="2"/>
                            </a:rPr>
                            <m:t>𝛼</m:t>
                          </m:r>
                        </m:e>
                      </m:d>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만족했었다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14:m>
                  <m:oMath xmlns:m="http://schemas.openxmlformats.org/officeDocument/2006/math">
                    <m:r>
                      <m:rPr>
                        <m:sty m:val="p"/>
                      </m:rPr>
                      <a:rPr kumimoji="1" lang="en-US" altLang="ko-KR" sz="4000" b="0" i="0" dirty="0" smtClean="0">
                        <a:solidFill>
                          <a:schemeClr val="accent1"/>
                        </a:solidFill>
                        <a:latin typeface="Cambria Math" panose="02040503050406030204" pitchFamily="18" charset="0"/>
                        <a:ea typeface="Spoqa Han Sans Neo Bold" panose="020B0500000000000000" pitchFamily="34" charset="-128"/>
                        <a:sym typeface="Wingdings" pitchFamily="2" charset="2"/>
                      </a:rPr>
                      <m:t>η</m:t>
                    </m:r>
                  </m:oMath>
                </a14:m>
                <a:r>
                  <a:rPr kumimoji="1" lang="en-US" altLang="ko-KR" sz="4000" dirty="0">
                    <a:solidFill>
                      <a:schemeClr val="accent1"/>
                    </a:solidFill>
                    <a:latin typeface="Spoqa Han Sans Neo" panose="020B0500000000000000" pitchFamily="34" charset="-128"/>
                    <a:ea typeface="Spoqa Han Sans Neo" panose="020B0500000000000000" pitchFamily="34" charset="-128"/>
                    <a:sym typeface="Wingdings" pitchFamily="2" charset="2"/>
                  </a:rPr>
                  <a:t>, t</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b="0" i="0" dirty="0" smtClean="0">
                        <a:solidFill>
                          <a:srgbClr val="FF0000"/>
                        </a:solidFill>
                        <a:latin typeface="Cambria Math" panose="02040503050406030204" pitchFamily="18" charset="0"/>
                        <a:ea typeface="Spoqa Han Sans Neo Bold" panose="020B0500000000000000" pitchFamily="34" charset="-128"/>
                        <a:sym typeface="Wingdings" pitchFamily="2" charset="2"/>
                      </a:rPr>
                      <m:t> </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는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하이퍼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파라미터이므로</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조절하여</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solidFill>
                                  <a:schemeClr val="accent1"/>
                                </a:solidFill>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t>𝑡</m:t>
                        </m:r>
                      </m:sup>
                    </m:sSup>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 </a:t>
                </a:r>
                <a14:m>
                  <m:oMath xmlns:m="http://schemas.openxmlformats.org/officeDocument/2006/math">
                    <m:sSup>
                      <m:sSup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solidFill>
                                  <a:srgbClr val="FF0000"/>
                                </a:solidFill>
                                <a:latin typeface="Cambria Math" panose="02040503050406030204" pitchFamily="18" charset="0"/>
                                <a:ea typeface="Cambria Math" panose="02040503050406030204" pitchFamily="18" charset="0"/>
                                <a:sym typeface="Wingdings" pitchFamily="2" charset="2"/>
                              </a:rPr>
                              <m:t>Λ</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−1</m:t>
                        </m:r>
                      </m:sup>
                    </m:sSup>
                  </m:oMath>
                </a14:m>
                <a:r>
                  <a:rPr kumimoji="1" lang="en-US" altLang="ko-KR" sz="4000" dirty="0">
                    <a:solidFill>
                      <a:srgbClr val="FF0000"/>
                    </a:solidFill>
                    <a:ea typeface="Spoqa Han Sans Neo Bold" panose="020B0500000000000000" pitchFamily="34" charset="-128"/>
                    <a:sym typeface="Wingdings" pitchFamily="2" charset="2"/>
                  </a:rPr>
                  <a:t> </a:t>
                </a:r>
                <a14:m>
                  <m:oMath xmlns:m="http://schemas.openxmlformats.org/officeDocument/2006/math">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만족시킨다면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수식은 같게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와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매칭된다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56736"/>
              </a:xfrm>
              <a:prstGeom prst="rect">
                <a:avLst/>
              </a:prstGeom>
              <a:blipFill>
                <a:blip r:embed="rId4"/>
                <a:stretch>
                  <a:fillRect l="-1044" b="-1683"/>
                </a:stretch>
              </a:blipFill>
            </p:spPr>
            <p:txBody>
              <a:bodyPr/>
              <a:lstStyle/>
              <a:p>
                <a:r>
                  <a:rPr lang="ko-Kore-KR" altLang="en-US">
                    <a:noFill/>
                  </a:rPr>
                  <a:t> </a:t>
                </a:r>
              </a:p>
            </p:txBody>
          </p:sp>
        </mc:Fallback>
      </mc:AlternateContent>
      <p:sp>
        <p:nvSpPr>
          <p:cNvPr id="6" name="Shape 223">
            <a:extLst>
              <a:ext uri="{FF2B5EF4-FFF2-40B4-BE49-F238E27FC236}">
                <a16:creationId xmlns:a16="http://schemas.microsoft.com/office/drawing/2014/main" id="{3720BC6F-2FA2-EE48-AB86-F6246CE218D9}"/>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144673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35330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Theory Session: </a:t>
            </a:r>
            <a:r>
              <a:rPr lang="en-US" altLang="ko-KR" b="1" dirty="0">
                <a:solidFill>
                  <a:schemeClr val="bg1"/>
                </a:solidFill>
                <a:latin typeface="SpoqaHanSans-Bold" panose="020B0500000000000000" pitchFamily="34" charset="-128"/>
                <a:ea typeface="SpoqaHanSans-Bold" panose="020B0500000000000000" pitchFamily="34" charset="-128"/>
              </a:rPr>
              <a:t>Regularization (</a:t>
            </a:r>
            <a:r>
              <a:rPr lang="ko-KR" altLang="en-US" b="1" dirty="0">
                <a:solidFill>
                  <a:schemeClr val="bg1"/>
                </a:solidFill>
                <a:latin typeface="SpoqaHanSans-Bold" panose="020B0500000000000000" pitchFamily="34" charset="-128"/>
                <a:ea typeface="SpoqaHanSans-Bold" panose="020B0500000000000000" pitchFamily="34" charset="-128"/>
              </a:rPr>
              <a:t>정형화</a:t>
            </a:r>
            <a:r>
              <a:rPr lang="en-US" altLang="ko-KR" b="1" dirty="0">
                <a:solidFill>
                  <a:schemeClr val="bg1"/>
                </a:solidFill>
                <a:latin typeface="SpoqaHanSans-Bold" panose="020B0500000000000000" pitchFamily="34" charset="-128"/>
                <a:ea typeface="SpoqaHanSans-Bold" panose="020B0500000000000000" pitchFamily="34" charset="-128"/>
              </a:rPr>
              <a:t>)</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2. Deep Double Descent </a:t>
            </a:r>
            <a:r>
              <a:rPr lang="ko-KR" altLang="en-US" dirty="0">
                <a:solidFill>
                  <a:schemeClr val="bg1"/>
                </a:solidFill>
              </a:rPr>
              <a:t>현상과 </a:t>
            </a:r>
            <a:r>
              <a:rPr lang="en-US" altLang="ko-KR" dirty="0">
                <a:solidFill>
                  <a:schemeClr val="bg1"/>
                </a:solidFill>
              </a:rPr>
              <a:t>Regularization</a:t>
            </a:r>
            <a:endParaRPr lang="ko-KR" altLang="en-US" dirty="0">
              <a:solidFill>
                <a:schemeClr val="bg1"/>
              </a:solidFill>
            </a:endParaRP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65</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23805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pic>
        <p:nvPicPr>
          <p:cNvPr id="1026" name="Picture 2">
            <a:extLst>
              <a:ext uri="{FF2B5EF4-FFF2-40B4-BE49-F238E27FC236}">
                <a16:creationId xmlns:a16="http://schemas.microsoft.com/office/drawing/2014/main" id="{13FBFDA6-B76E-AE48-BBB0-EE4C78031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399" y="3129203"/>
            <a:ext cx="15861056" cy="61176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3" name="TextBox 2">
            <a:extLst>
              <a:ext uri="{FF2B5EF4-FFF2-40B4-BE49-F238E27FC236}">
                <a16:creationId xmlns:a16="http://schemas.microsoft.com/office/drawing/2014/main" id="{45CCBB43-EC58-EA45-8C51-8E35701D6718}"/>
              </a:ext>
            </a:extLst>
          </p:cNvPr>
          <p:cNvSpPr txBox="1"/>
          <p:nvPr/>
        </p:nvSpPr>
        <p:spPr>
          <a:xfrm>
            <a:off x="1843399" y="9711929"/>
            <a:ext cx="17456727" cy="3046988"/>
          </a:xfrm>
          <a:prstGeom prst="rect">
            <a:avLst/>
          </a:prstGeom>
          <a:noFill/>
        </p:spPr>
        <p:txBody>
          <a:bodyPr wrap="square" rtlCol="0">
            <a:spAutoFit/>
          </a:bodyPr>
          <a:lstStyle/>
          <a:p>
            <a:r>
              <a:rPr kumimoji="1" lang="en-US" altLang="ko-Kore-KR" sz="3200" dirty="0" err="1">
                <a:latin typeface="Spoqa Han Sans Neo" panose="020B0500000000000000" pitchFamily="34" charset="-128"/>
                <a:ea typeface="Spoqa Han Sans Neo" panose="020B0500000000000000" pitchFamily="34" charset="-128"/>
              </a:rPr>
              <a:t>OpenAI</a:t>
            </a:r>
            <a:r>
              <a:rPr kumimoji="1" lang="ko-Kore-KR" altLang="en-US" sz="3200" dirty="0">
                <a:latin typeface="Spoqa Han Sans Neo" panose="020B0500000000000000" pitchFamily="34" charset="-128"/>
                <a:ea typeface="Spoqa Han Sans Neo" panose="020B0500000000000000" pitchFamily="34" charset="-128"/>
              </a:rPr>
              <a:t>의 </a:t>
            </a:r>
            <a:r>
              <a:rPr lang="en" altLang="ko-Kore-KR" sz="3200" dirty="0" err="1">
                <a:solidFill>
                  <a:srgbClr val="222222"/>
                </a:solidFill>
                <a:latin typeface="Spoqa Han Sans Neo" panose="020B0500000000000000" pitchFamily="34" charset="-128"/>
                <a:ea typeface="Spoqa Han Sans Neo" panose="020B0500000000000000" pitchFamily="34" charset="-128"/>
              </a:rPr>
              <a:t>Nakkiran</a:t>
            </a:r>
            <a:r>
              <a:rPr lang="en" altLang="ko-Kore-KR" sz="3200" dirty="0">
                <a:solidFill>
                  <a:srgbClr val="222222"/>
                </a:solidFill>
                <a:latin typeface="Spoqa Han Sans Neo" panose="020B0500000000000000" pitchFamily="34" charset="-128"/>
                <a:ea typeface="Spoqa Han Sans Neo" panose="020B0500000000000000" pitchFamily="34" charset="-128"/>
              </a:rPr>
              <a:t>, </a:t>
            </a:r>
            <a:r>
              <a:rPr lang="en" altLang="ko-Kore-KR" sz="3200" dirty="0" err="1">
                <a:solidFill>
                  <a:srgbClr val="222222"/>
                </a:solidFill>
                <a:latin typeface="Spoqa Han Sans Neo" panose="020B0500000000000000" pitchFamily="34" charset="-128"/>
                <a:ea typeface="Spoqa Han Sans Neo" panose="020B0500000000000000" pitchFamily="34" charset="-128"/>
              </a:rPr>
              <a:t>Preetum</a:t>
            </a:r>
            <a:r>
              <a:rPr lang="en" altLang="ko-Kore-KR" sz="3200" dirty="0">
                <a:solidFill>
                  <a:srgbClr val="222222"/>
                </a:solidFill>
                <a:latin typeface="Spoqa Han Sans Neo" panose="020B0500000000000000" pitchFamily="34" charset="-128"/>
                <a:ea typeface="Spoqa Han Sans Neo" panose="020B0500000000000000" pitchFamily="34" charset="-128"/>
              </a:rPr>
              <a:t> </a:t>
            </a:r>
            <a:r>
              <a:rPr lang="ko-Kore-KR" altLang="en-US" sz="3200" dirty="0">
                <a:solidFill>
                  <a:srgbClr val="222222"/>
                </a:solidFill>
                <a:latin typeface="Spoqa Han Sans Neo" panose="020B0500000000000000" pitchFamily="34" charset="-128"/>
                <a:ea typeface="Spoqa Han Sans Neo" panose="020B0500000000000000" pitchFamily="34" charset="-128"/>
              </a:rPr>
              <a:t>등은</a:t>
            </a:r>
            <a:r>
              <a:rPr kumimoji="1" lang="ko-Kore-KR" altLang="en-US" sz="3200" dirty="0">
                <a:latin typeface="Spoqa Han Sans Neo" panose="020B0500000000000000" pitchFamily="34" charset="-128"/>
                <a:ea typeface="Spoqa Han Sans Neo" panose="020B0500000000000000" pitchFamily="34" charset="-128"/>
              </a:rPr>
              <a:t> </a:t>
            </a:r>
            <a:r>
              <a:rPr kumimoji="1" lang="en-US" altLang="ko-Kore-KR" sz="3200" dirty="0">
                <a:latin typeface="Spoqa Han Sans Neo" panose="020B0500000000000000" pitchFamily="34" charset="-128"/>
                <a:ea typeface="Spoqa Han Sans Neo" panose="020B0500000000000000" pitchFamily="34" charset="-128"/>
              </a:rPr>
              <a:t>2</a:t>
            </a:r>
            <a:r>
              <a:rPr kumimoji="1" lang="en-US" altLang="ko-KR" sz="3200" dirty="0">
                <a:latin typeface="Spoqa Han Sans Neo" panose="020B0500000000000000" pitchFamily="34" charset="-128"/>
                <a:ea typeface="Spoqa Han Sans Neo" panose="020B0500000000000000" pitchFamily="34" charset="-128"/>
              </a:rPr>
              <a:t>019</a:t>
            </a:r>
            <a:r>
              <a:rPr kumimoji="1" lang="ko-KR" altLang="en-US" sz="3200" dirty="0">
                <a:latin typeface="Spoqa Han Sans Neo" panose="020B0500000000000000" pitchFamily="34" charset="-128"/>
                <a:ea typeface="Spoqa Han Sans Neo" panose="020B0500000000000000" pitchFamily="34" charset="-128"/>
              </a:rPr>
              <a:t>년</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 기존의 </a:t>
            </a:r>
            <a:r>
              <a:rPr kumimoji="1" lang="en-US" altLang="ko-KR" sz="3200" dirty="0">
                <a:latin typeface="Spoqa Han Sans Neo" panose="020B0500000000000000" pitchFamily="34" charset="-128"/>
                <a:ea typeface="Spoqa Han Sans Neo" panose="020B0500000000000000" pitchFamily="34" charset="-128"/>
              </a:rPr>
              <a:t>Bias-variance trade-off</a:t>
            </a:r>
            <a:r>
              <a:rPr kumimoji="1" lang="ko-KR" altLang="en-US" sz="3200" dirty="0">
                <a:latin typeface="Spoqa Han Sans Neo" panose="020B0500000000000000" pitchFamily="34" charset="-128"/>
                <a:ea typeface="Spoqa Han Sans Neo" panose="020B0500000000000000" pitchFamily="34" charset="-128"/>
              </a:rPr>
              <a:t>의 개념과 상반되게</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모델이 충분히 크다면</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좌우측 그림</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그리고 </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데이터가 충분히 많다면</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그리고 </a:t>
            </a:r>
            <a:r>
              <a:rPr kumimoji="1" lang="en-US" altLang="ko-KR" sz="3200" dirty="0">
                <a:latin typeface="Spoqa Han Sans Neo" panose="020B0500000000000000" pitchFamily="34" charset="-128"/>
                <a:ea typeface="Spoqa Han Sans Neo" panose="020B0500000000000000" pitchFamily="34" charset="-128"/>
              </a:rPr>
              <a:t>“epoch</a:t>
            </a:r>
            <a:r>
              <a:rPr kumimoji="1" lang="ko-KR" altLang="en-US" sz="3200" dirty="0">
                <a:latin typeface="Spoqa Han Sans Neo" panose="020B0500000000000000" pitchFamily="34" charset="-128"/>
                <a:ea typeface="Spoqa Han Sans Neo" panose="020B0500000000000000" pitchFamily="34" charset="-128"/>
              </a:rPr>
              <a:t>가 충분히 크다면</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우측 그림</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 오버 피팅 구간 이후에도 테스트 에러가 다시 감소하기 시작하는</a:t>
            </a:r>
            <a:r>
              <a:rPr kumimoji="1" lang="en-US" altLang="ko-KR" sz="3200" dirty="0">
                <a:latin typeface="Spoqa Han Sans Neo" panose="020B0500000000000000" pitchFamily="34" charset="-128"/>
                <a:ea typeface="Spoqa Han Sans Neo" panose="020B0500000000000000" pitchFamily="34" charset="-128"/>
              </a:rPr>
              <a:t> </a:t>
            </a:r>
            <a:br>
              <a:rPr kumimoji="1" lang="en-US" altLang="ko-KR" sz="3200" dirty="0">
                <a:latin typeface="Spoqa Han Sans Neo" panose="020B0500000000000000" pitchFamily="34" charset="-128"/>
                <a:ea typeface="Spoqa Han Sans Neo" panose="020B0500000000000000" pitchFamily="34" charset="-128"/>
              </a:rPr>
            </a:br>
            <a:r>
              <a:rPr kumimoji="1" lang="en-US" altLang="ko-KR" sz="3200" b="1" dirty="0">
                <a:latin typeface="Spoqa Han Sans Neo Bold" panose="020B0500000000000000" pitchFamily="34" charset="-128"/>
                <a:ea typeface="Spoqa Han Sans Neo Bold" panose="020B0500000000000000" pitchFamily="34" charset="-128"/>
              </a:rPr>
              <a:t>“double descent” </a:t>
            </a:r>
            <a:r>
              <a:rPr kumimoji="1" lang="ko-KR" altLang="en-US" sz="3200" b="1" dirty="0">
                <a:latin typeface="Spoqa Han Sans Neo Bold" panose="020B0500000000000000" pitchFamily="34" charset="-128"/>
                <a:ea typeface="Spoqa Han Sans Neo Bold" panose="020B0500000000000000" pitchFamily="34" charset="-128"/>
              </a:rPr>
              <a:t>구간이 발견</a:t>
            </a:r>
            <a:r>
              <a:rPr kumimoji="1" lang="ko-KR" altLang="en-US" sz="3200" dirty="0">
                <a:latin typeface="Spoqa Han Sans Neo" panose="020B0500000000000000" pitchFamily="34" charset="-128"/>
                <a:ea typeface="Spoqa Han Sans Neo" panose="020B0500000000000000" pitchFamily="34" charset="-128"/>
              </a:rPr>
              <a:t>된다고 실험적으로 발견</a:t>
            </a:r>
            <a:r>
              <a:rPr kumimoji="1" lang="en-US" altLang="ko-KR" sz="3200" dirty="0">
                <a:latin typeface="Spoqa Han Sans Neo" panose="020B0500000000000000" pitchFamily="34" charset="-128"/>
                <a:ea typeface="Spoqa Han Sans Neo" panose="020B0500000000000000" pitchFamily="34" charset="-128"/>
              </a:rPr>
              <a:t>.</a:t>
            </a:r>
          </a:p>
          <a:p>
            <a:endParaRPr kumimoji="1" lang="en-US" altLang="ko-KR" sz="3200" dirty="0">
              <a:latin typeface="Spoqa Han Sans Neo" panose="020B0500000000000000" pitchFamily="34" charset="-128"/>
              <a:ea typeface="Spoqa Han Sans Neo" panose="020B0500000000000000" pitchFamily="34" charset="-128"/>
            </a:endParaRPr>
          </a:p>
          <a:p>
            <a:r>
              <a:rPr kumimoji="1" lang="ko-KR" altLang="en-US" sz="3200" dirty="0">
                <a:latin typeface="Spoqa Han Sans Neo" panose="020B0500000000000000" pitchFamily="34" charset="-128"/>
                <a:ea typeface="Spoqa Han Sans Neo" panose="020B0500000000000000" pitchFamily="34" charset="-128"/>
              </a:rPr>
              <a:t>즉</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모델이 크면 클수록 오버 피팅 구간을 넘어 다시금 모델이 좋아질 수 있음을 실험 결과로 주장</a:t>
            </a:r>
            <a:r>
              <a:rPr kumimoji="1" lang="en-US" altLang="ko-KR" sz="3200" dirty="0">
                <a:latin typeface="Spoqa Han Sans Neo" panose="020B0500000000000000" pitchFamily="34" charset="-128"/>
                <a:ea typeface="Spoqa Han Sans Neo" panose="020B0500000000000000" pitchFamily="34" charset="-128"/>
              </a:rPr>
              <a:t>.</a:t>
            </a:r>
          </a:p>
        </p:txBody>
      </p:sp>
      <p:sp>
        <p:nvSpPr>
          <p:cNvPr id="10" name="Shape 223">
            <a:extLst>
              <a:ext uri="{FF2B5EF4-FFF2-40B4-BE49-F238E27FC236}">
                <a16:creationId xmlns:a16="http://schemas.microsoft.com/office/drawing/2014/main" id="{C17C5600-51DE-3042-9D3D-89B916CC991E}"/>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869211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model-wise</a:t>
            </a:r>
            <a:r>
              <a:rPr lang="ko-KR" altLang="en-US" dirty="0"/>
              <a:t> 실험</a:t>
            </a:r>
            <a:r>
              <a:rPr lang="en-US" altLang="ko-KR" dirty="0"/>
              <a:t>: CNN</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3" name="TextBox 2">
            <a:extLst>
              <a:ext uri="{FF2B5EF4-FFF2-40B4-BE49-F238E27FC236}">
                <a16:creationId xmlns:a16="http://schemas.microsoft.com/office/drawing/2014/main" id="{45CCBB43-EC58-EA45-8C51-8E35701D6718}"/>
              </a:ext>
            </a:extLst>
          </p:cNvPr>
          <p:cNvSpPr txBox="1"/>
          <p:nvPr/>
        </p:nvSpPr>
        <p:spPr>
          <a:xfrm>
            <a:off x="2207172" y="10341534"/>
            <a:ext cx="20715890" cy="2862322"/>
          </a:xfrm>
          <a:prstGeom prst="rect">
            <a:avLst/>
          </a:prstGeom>
          <a:noFill/>
        </p:spPr>
        <p:txBody>
          <a:bodyPr wrap="square" rtlCol="0">
            <a:spAutoFit/>
          </a:bodyPr>
          <a:lstStyle/>
          <a:p>
            <a:r>
              <a:rPr lang="en" altLang="ko-Kore-KR" sz="3600" dirty="0">
                <a:latin typeface="Spoqa Han Sans Neo" panose="020B0500000000000000" pitchFamily="34" charset="-128"/>
                <a:ea typeface="Spoqa Han Sans Neo" panose="020B0500000000000000" pitchFamily="34" charset="-128"/>
              </a:rPr>
              <a:t>Cifar100</a:t>
            </a:r>
            <a:r>
              <a:rPr lang="ko-Kore-KR" altLang="en-US" sz="3600" dirty="0">
                <a:latin typeface="Spoqa Han Sans Neo" panose="020B0500000000000000" pitchFamily="34" charset="-128"/>
                <a:ea typeface="Spoqa Han Sans Neo" panose="020B0500000000000000" pitchFamily="34" charset="-128"/>
              </a:rPr>
              <a:t>데이터</a:t>
            </a:r>
            <a:r>
              <a:rPr lang="en-US" altLang="ko-Kore-KR" sz="3600" dirty="0">
                <a:latin typeface="Spoqa Han Sans Neo" panose="020B0500000000000000" pitchFamily="34" charset="-128"/>
                <a:ea typeface="Spoqa Han Sans Neo" panose="020B0500000000000000" pitchFamily="34" charset="-128"/>
              </a:rPr>
              <a:t>: </a:t>
            </a:r>
            <a:r>
              <a:rPr lang="ko-Kore-KR" altLang="en-US" sz="3600" dirty="0">
                <a:latin typeface="Spoqa Han Sans Neo" panose="020B0500000000000000" pitchFamily="34" charset="-128"/>
                <a:ea typeface="Spoqa Han Sans Neo" panose="020B0500000000000000" pitchFamily="34" charset="-128"/>
              </a:rPr>
              <a:t>라벨에 </a:t>
            </a:r>
            <a:r>
              <a:rPr lang="en" altLang="ko-Kore-KR" sz="3600" dirty="0">
                <a:latin typeface="Spoqa Han Sans Neo" panose="020B0500000000000000" pitchFamily="34" charset="-128"/>
                <a:ea typeface="Spoqa Han Sans Neo" panose="020B0500000000000000" pitchFamily="34" charset="-128"/>
              </a:rPr>
              <a:t>noise</a:t>
            </a:r>
            <a:r>
              <a:rPr lang="ko-KR" altLang="en-US" sz="3600" dirty="0">
                <a:latin typeface="Spoqa Han Sans Neo" panose="020B0500000000000000" pitchFamily="34" charset="-128"/>
                <a:ea typeface="Spoqa Han Sans Neo" panose="020B0500000000000000" pitchFamily="34" charset="-128"/>
              </a:rPr>
              <a:t>가 있든 없든 </a:t>
            </a:r>
            <a:r>
              <a:rPr lang="en" altLang="ko-Kore-KR" sz="3600" dirty="0">
                <a:latin typeface="Spoqa Han Sans Neo" panose="020B0500000000000000" pitchFamily="34" charset="-128"/>
                <a:ea typeface="Spoqa Han Sans Neo" panose="020B0500000000000000" pitchFamily="34" charset="-128"/>
              </a:rPr>
              <a:t>double descent</a:t>
            </a:r>
            <a:r>
              <a:rPr lang="ko-KR" altLang="en-US" sz="3600" dirty="0">
                <a:latin typeface="Spoqa Han Sans Neo" panose="020B0500000000000000" pitchFamily="34" charset="-128"/>
                <a:ea typeface="Spoqa Han Sans Neo" panose="020B0500000000000000" pitchFamily="34" charset="-128"/>
              </a:rPr>
              <a:t>현상이 발생 </a:t>
            </a:r>
            <a:endParaRPr lang="en-US" altLang="ko-KR" sz="3600" dirty="0">
              <a:latin typeface="Spoqa Han Sans Neo" panose="020B0500000000000000" pitchFamily="34" charset="-128"/>
              <a:ea typeface="Spoqa Han Sans Neo" panose="020B0500000000000000" pitchFamily="34" charset="-128"/>
            </a:endParaRPr>
          </a:p>
          <a:p>
            <a:r>
              <a:rPr lang="en" altLang="ko-Kore-KR" sz="3600" dirty="0">
                <a:latin typeface="Spoqa Han Sans Neo" panose="020B0500000000000000" pitchFamily="34" charset="-128"/>
                <a:ea typeface="Spoqa Han Sans Neo" panose="020B0500000000000000" pitchFamily="34" charset="-128"/>
              </a:rPr>
              <a:t>label </a:t>
            </a:r>
            <a:r>
              <a:rPr lang="en-US" altLang="ko-Kore-KR" sz="3600" dirty="0">
                <a:latin typeface="Spoqa Han Sans Neo" panose="020B0500000000000000" pitchFamily="34" charset="-128"/>
                <a:ea typeface="Spoqa Han Sans Neo" panose="020B0500000000000000" pitchFamily="34" charset="-128"/>
              </a:rPr>
              <a:t>n</a:t>
            </a:r>
            <a:r>
              <a:rPr lang="en" altLang="ko-Kore-KR" sz="3600" dirty="0" err="1">
                <a:latin typeface="Spoqa Han Sans Neo" panose="020B0500000000000000" pitchFamily="34" charset="-128"/>
                <a:ea typeface="Spoqa Han Sans Neo" panose="020B0500000000000000" pitchFamily="34" charset="-128"/>
              </a:rPr>
              <a:t>oise</a:t>
            </a:r>
            <a:r>
              <a:rPr lang="ko-Kore-KR" altLang="en-US" sz="3600" dirty="0">
                <a:latin typeface="Spoqa Han Sans Neo" panose="020B0500000000000000" pitchFamily="34" charset="-128"/>
                <a:ea typeface="Spoqa Han Sans Neo" panose="020B0500000000000000" pitchFamily="34" charset="-128"/>
              </a:rPr>
              <a:t>의 비율</a:t>
            </a:r>
            <a:r>
              <a:rPr lang="ko-KR" altLang="en-US" sz="3600" dirty="0">
                <a:latin typeface="Spoqa Han Sans Neo" panose="020B0500000000000000" pitchFamily="34" charset="-128"/>
                <a:ea typeface="Spoqa Han Sans Neo" panose="020B0500000000000000" pitchFamily="34" charset="-128"/>
              </a:rPr>
              <a:t>이 커지면 커질수록 현상은 더 심화 </a:t>
            </a:r>
            <a:endParaRPr lang="en-US" altLang="ko-KR" sz="3600" dirty="0">
              <a:latin typeface="Spoqa Han Sans Neo" panose="020B0500000000000000" pitchFamily="34" charset="-128"/>
              <a:ea typeface="Spoqa Han Sans Neo" panose="020B0500000000000000" pitchFamily="34" charset="-128"/>
            </a:endParaRPr>
          </a:p>
          <a:p>
            <a:endParaRPr lang="en-US" altLang="ko-Kore-KR" sz="3600" dirty="0">
              <a:latin typeface="Spoqa Han Sans Neo" panose="020B0500000000000000" pitchFamily="34" charset="-128"/>
              <a:ea typeface="Spoqa Han Sans Neo" panose="020B0500000000000000" pitchFamily="34" charset="-128"/>
            </a:endParaRPr>
          </a:p>
          <a:p>
            <a:r>
              <a:rPr lang="en" altLang="ko-Kore-KR" sz="3600" dirty="0">
                <a:latin typeface="Spoqa Han Sans Neo" panose="020B0500000000000000" pitchFamily="34" charset="-128"/>
                <a:ea typeface="Spoqa Han Sans Neo" panose="020B0500000000000000" pitchFamily="34" charset="-128"/>
              </a:rPr>
              <a:t>Cifar10</a:t>
            </a:r>
            <a:r>
              <a:rPr lang="ko-KR" altLang="en-US" sz="3600" dirty="0">
                <a:latin typeface="Spoqa Han Sans Neo" panose="020B0500000000000000" pitchFamily="34" charset="-128"/>
                <a:ea typeface="Spoqa Han Sans Neo" panose="020B0500000000000000" pitchFamily="34" charset="-128"/>
              </a:rPr>
              <a:t>의 경우에는 </a:t>
            </a:r>
            <a:r>
              <a:rPr lang="en" altLang="ko-Kore-KR" sz="3600" dirty="0">
                <a:latin typeface="Spoqa Han Sans Neo" panose="020B0500000000000000" pitchFamily="34" charset="-128"/>
                <a:ea typeface="Spoqa Han Sans Neo" panose="020B0500000000000000" pitchFamily="34" charset="-128"/>
              </a:rPr>
              <a:t>noise label</a:t>
            </a:r>
            <a:r>
              <a:rPr lang="ko-KR" altLang="en-US" sz="3600" dirty="0">
                <a:latin typeface="Spoqa Han Sans Neo" panose="020B0500000000000000" pitchFamily="34" charset="-128"/>
                <a:ea typeface="Spoqa Han Sans Neo" panose="020B0500000000000000" pitchFamily="34" charset="-128"/>
              </a:rPr>
              <a:t>이 없는 경우에는 거의 일어나지 않지만</a:t>
            </a:r>
            <a:endParaRPr lang="en-US" altLang="ko-KR" sz="3600" dirty="0">
              <a:latin typeface="Spoqa Han Sans Neo" panose="020B0500000000000000" pitchFamily="34" charset="-128"/>
              <a:ea typeface="Spoqa Han Sans Neo" panose="020B0500000000000000" pitchFamily="34" charset="-128"/>
            </a:endParaRPr>
          </a:p>
          <a:p>
            <a:r>
              <a:rPr lang="en" altLang="ko-Kore-KR" sz="3600" dirty="0">
                <a:latin typeface="Spoqa Han Sans Neo" panose="020B0500000000000000" pitchFamily="34" charset="-128"/>
                <a:ea typeface="Spoqa Han Sans Neo" panose="020B0500000000000000" pitchFamily="34" charset="-128"/>
              </a:rPr>
              <a:t>label </a:t>
            </a:r>
            <a:r>
              <a:rPr lang="en-US" altLang="ko-Kore-KR" sz="3600" dirty="0">
                <a:latin typeface="Spoqa Han Sans Neo" panose="020B0500000000000000" pitchFamily="34" charset="-128"/>
                <a:ea typeface="Spoqa Han Sans Neo" panose="020B0500000000000000" pitchFamily="34" charset="-128"/>
              </a:rPr>
              <a:t>n</a:t>
            </a:r>
            <a:r>
              <a:rPr lang="en" altLang="ko-Kore-KR" sz="3600" dirty="0" err="1">
                <a:latin typeface="Spoqa Han Sans Neo" panose="020B0500000000000000" pitchFamily="34" charset="-128"/>
                <a:ea typeface="Spoqa Han Sans Neo" panose="020B0500000000000000" pitchFamily="34" charset="-128"/>
              </a:rPr>
              <a:t>oise</a:t>
            </a:r>
            <a:r>
              <a:rPr lang="ko-KR" altLang="en-US" sz="3600" dirty="0">
                <a:latin typeface="Spoqa Han Sans Neo" panose="020B0500000000000000" pitchFamily="34" charset="-128"/>
                <a:ea typeface="Spoqa Han Sans Neo" panose="020B0500000000000000" pitchFamily="34" charset="-128"/>
              </a:rPr>
              <a:t>가 추가되면 </a:t>
            </a:r>
            <a:r>
              <a:rPr lang="en-US" altLang="ko-KR" sz="3600" dirty="0">
                <a:latin typeface="Spoqa Han Sans Neo" panose="020B0500000000000000" pitchFamily="34" charset="-128"/>
                <a:ea typeface="Spoqa Han Sans Neo" panose="020B0500000000000000" pitchFamily="34" charset="-128"/>
              </a:rPr>
              <a:t>double descent</a:t>
            </a:r>
            <a:r>
              <a:rPr lang="ko-KR" altLang="en-US" sz="3600" dirty="0">
                <a:latin typeface="Spoqa Han Sans Neo" panose="020B0500000000000000" pitchFamily="34" charset="-128"/>
                <a:ea typeface="Spoqa Han Sans Neo" panose="020B0500000000000000" pitchFamily="34" charset="-128"/>
              </a:rPr>
              <a:t>현상 발생</a:t>
            </a:r>
            <a:endParaRPr kumimoji="1" lang="en-US" altLang="ko-KR" sz="6000" dirty="0">
              <a:latin typeface="Spoqa Han Sans Neo" panose="020B0500000000000000" pitchFamily="34" charset="-128"/>
              <a:ea typeface="Spoqa Han Sans Neo" panose="020B0500000000000000" pitchFamily="34" charset="-128"/>
            </a:endParaRPr>
          </a:p>
        </p:txBody>
      </p:sp>
      <p:pic>
        <p:nvPicPr>
          <p:cNvPr id="3074" name="Picture 2">
            <a:extLst>
              <a:ext uri="{FF2B5EF4-FFF2-40B4-BE49-F238E27FC236}">
                <a16:creationId xmlns:a16="http://schemas.microsoft.com/office/drawing/2014/main" id="{2A42F7AD-D087-7246-B886-15D8D9B7F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635" y="3102116"/>
            <a:ext cx="12141200" cy="67056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91F4FD5-B423-F446-8E4D-197978553A46}"/>
              </a:ext>
            </a:extLst>
          </p:cNvPr>
          <p:cNvSpPr/>
          <p:nvPr/>
        </p:nvSpPr>
        <p:spPr>
          <a:xfrm>
            <a:off x="15765517" y="4900645"/>
            <a:ext cx="7602483" cy="3108543"/>
          </a:xfrm>
          <a:prstGeom prst="rect">
            <a:avLst/>
          </a:prstGeom>
        </p:spPr>
        <p:txBody>
          <a:bodyPr wrap="square">
            <a:spAutoFit/>
          </a:bodyPr>
          <a:lstStyle/>
          <a:p>
            <a:pPr latinLnBrk="1"/>
            <a:r>
              <a:rPr lang="en" altLang="ko-Kore-KR" sz="2800" b="1" dirty="0">
                <a:solidFill>
                  <a:srgbClr val="555555"/>
                </a:solidFill>
                <a:latin typeface="Spoqa Han Sans Neo Bold" panose="020B0500000000000000" pitchFamily="34" charset="-128"/>
                <a:ea typeface="Spoqa Han Sans Neo Bold" panose="020B0500000000000000" pitchFamily="34" charset="-128"/>
              </a:rPr>
              <a:t>ResNet18, standard CNN(4conv-layers)</a:t>
            </a:r>
            <a:endParaRPr lang="en" altLang="ko-Kore-KR" sz="2800" dirty="0">
              <a:solidFill>
                <a:srgbClr val="555555"/>
              </a:solidFill>
              <a:latin typeface="Spoqa Han Sans Neo" panose="020B0500000000000000" pitchFamily="34" charset="-128"/>
              <a:ea typeface="Spoqa Han Sans Neo" panose="020B0500000000000000" pitchFamily="34" charset="-128"/>
            </a:endParaRPr>
          </a:p>
          <a:p>
            <a:pPr latinLnBrk="1"/>
            <a:endParaRPr lang="en" altLang="ko-Kore-KR" sz="2800" dirty="0">
              <a:solidFill>
                <a:srgbClr val="555555"/>
              </a:solidFill>
              <a:latin typeface="Spoqa Han Sans Neo" panose="020B0500000000000000" pitchFamily="34" charset="-128"/>
              <a:ea typeface="Spoqa Han Sans Neo" panose="020B0500000000000000" pitchFamily="34" charset="-128"/>
            </a:endParaRPr>
          </a:p>
          <a:p>
            <a:pPr latinLnBrk="1"/>
            <a:r>
              <a:rPr lang="en" altLang="ko-Kore-KR" sz="2800" dirty="0">
                <a:solidFill>
                  <a:srgbClr val="555555"/>
                </a:solidFill>
                <a:latin typeface="Spoqa Han Sans Neo" panose="020B0500000000000000" pitchFamily="34" charset="-128"/>
                <a:ea typeface="Spoqa Han Sans Neo" panose="020B0500000000000000" pitchFamily="34" charset="-128"/>
              </a:rPr>
              <a:t> - layers </a:t>
            </a:r>
            <a:r>
              <a:rPr lang="ko-Kore-KR" altLang="en-US" sz="2800" dirty="0">
                <a:solidFill>
                  <a:srgbClr val="555555"/>
                </a:solidFill>
                <a:latin typeface="Spoqa Han Sans Neo" panose="020B0500000000000000" pitchFamily="34" charset="-128"/>
                <a:ea typeface="Spoqa Han Sans Neo" panose="020B0500000000000000" pitchFamily="34" charset="-128"/>
              </a:rPr>
              <a:t>의 너비</a:t>
            </a:r>
            <a:r>
              <a:rPr lang="en" altLang="ko-Kore-KR" sz="2800" dirty="0">
                <a:solidFill>
                  <a:srgbClr val="555555"/>
                </a:solidFill>
                <a:latin typeface="Spoqa Han Sans Neo" panose="020B0500000000000000" pitchFamily="34" charset="-128"/>
                <a:ea typeface="Spoqa Han Sans Neo" panose="020B0500000000000000" pitchFamily="34" charset="-128"/>
              </a:rPr>
              <a:t>[k; 2k; 4k; 8k]</a:t>
            </a:r>
            <a:r>
              <a:rPr lang="ko-KR" altLang="en-US" sz="2800" dirty="0">
                <a:solidFill>
                  <a:srgbClr val="555555"/>
                </a:solidFill>
                <a:latin typeface="Spoqa Han Sans Neo" panose="020B0500000000000000" pitchFamily="34" charset="-128"/>
                <a:ea typeface="Spoqa Han Sans Neo" panose="020B0500000000000000" pitchFamily="34" charset="-128"/>
              </a:rPr>
              <a:t>의 </a:t>
            </a:r>
            <a:r>
              <a:rPr lang="en" altLang="ko-Kore-KR" sz="2800" dirty="0">
                <a:solidFill>
                  <a:srgbClr val="555555"/>
                </a:solidFill>
                <a:latin typeface="Spoqa Han Sans Neo" panose="020B0500000000000000" pitchFamily="34" charset="-128"/>
                <a:ea typeface="Spoqa Han Sans Neo" panose="020B0500000000000000" pitchFamily="34" charset="-128"/>
              </a:rPr>
              <a:t>k</a:t>
            </a:r>
            <a:r>
              <a:rPr lang="ko-KR" altLang="en-US" sz="2800" dirty="0" err="1">
                <a:solidFill>
                  <a:srgbClr val="555555"/>
                </a:solidFill>
                <a:latin typeface="Spoqa Han Sans Neo" panose="020B0500000000000000" pitchFamily="34" charset="-128"/>
                <a:ea typeface="Spoqa Han Sans Neo" panose="020B0500000000000000" pitchFamily="34" charset="-128"/>
              </a:rPr>
              <a:t>를</a:t>
            </a:r>
            <a:r>
              <a:rPr lang="ko-KR" altLang="en-US" sz="2800" dirty="0">
                <a:solidFill>
                  <a:srgbClr val="555555"/>
                </a:solidFill>
                <a:latin typeface="Spoqa Han Sans Neo" panose="020B0500000000000000" pitchFamily="34" charset="-128"/>
                <a:ea typeface="Spoqa Han Sans Neo" panose="020B0500000000000000" pitchFamily="34" charset="-128"/>
              </a:rPr>
              <a:t> 변화시키며 실험</a:t>
            </a:r>
          </a:p>
          <a:p>
            <a:pPr latinLnBrk="1"/>
            <a:r>
              <a:rPr lang="ko-KR" altLang="en-US" sz="2800" dirty="0">
                <a:solidFill>
                  <a:srgbClr val="555555"/>
                </a:solidFill>
                <a:latin typeface="Spoqa Han Sans Neo" panose="020B0500000000000000" pitchFamily="34" charset="-128"/>
                <a:ea typeface="Spoqa Han Sans Neo" panose="020B0500000000000000" pitchFamily="34" charset="-128"/>
              </a:rPr>
              <a:t> </a:t>
            </a:r>
            <a:r>
              <a:rPr lang="en-US" altLang="ko-KR" sz="2800" dirty="0">
                <a:solidFill>
                  <a:srgbClr val="555555"/>
                </a:solidFill>
                <a:latin typeface="Spoqa Han Sans Neo" panose="020B0500000000000000" pitchFamily="34" charset="-128"/>
                <a:ea typeface="Spoqa Han Sans Neo" panose="020B0500000000000000" pitchFamily="34" charset="-128"/>
              </a:rPr>
              <a:t>- </a:t>
            </a:r>
            <a:r>
              <a:rPr lang="en" altLang="ko-Kore-KR" sz="2800" dirty="0">
                <a:solidFill>
                  <a:srgbClr val="555555"/>
                </a:solidFill>
                <a:latin typeface="Spoqa Han Sans Neo" panose="020B0500000000000000" pitchFamily="34" charset="-128"/>
                <a:ea typeface="Spoqa Han Sans Neo" panose="020B0500000000000000" pitchFamily="34" charset="-128"/>
              </a:rPr>
              <a:t>standard ResNet18, k = 64 </a:t>
            </a:r>
            <a:r>
              <a:rPr lang="ko-Kore-KR" altLang="en-US" sz="2800" dirty="0">
                <a:solidFill>
                  <a:srgbClr val="555555"/>
                </a:solidFill>
                <a:latin typeface="Spoqa Han Sans Neo" panose="020B0500000000000000" pitchFamily="34" charset="-128"/>
                <a:ea typeface="Spoqa Han Sans Neo" panose="020B0500000000000000" pitchFamily="34" charset="-128"/>
              </a:rPr>
              <a:t>를 기반으로 사용</a:t>
            </a:r>
            <a:endParaRPr lang="en" altLang="ko-Kore-KR" sz="2800" dirty="0">
              <a:solidFill>
                <a:srgbClr val="555555"/>
              </a:solidFill>
              <a:latin typeface="Spoqa Han Sans Neo" panose="020B0500000000000000" pitchFamily="34" charset="-128"/>
              <a:ea typeface="Spoqa Han Sans Neo" panose="020B0500000000000000" pitchFamily="34" charset="-128"/>
            </a:endParaRPr>
          </a:p>
          <a:p>
            <a:pPr latinLnBrk="1"/>
            <a:r>
              <a:rPr lang="en" altLang="ko-Kore-KR" sz="2800" dirty="0">
                <a:solidFill>
                  <a:srgbClr val="555555"/>
                </a:solidFill>
                <a:latin typeface="Spoqa Han Sans Neo" panose="020B0500000000000000" pitchFamily="34" charset="-128"/>
                <a:ea typeface="Spoqa Han Sans Neo" panose="020B0500000000000000" pitchFamily="34" charset="-128"/>
              </a:rPr>
              <a:t> - Adam optimization (learning rate 0.0001, 4K epoch) </a:t>
            </a:r>
            <a:r>
              <a:rPr lang="ko-Kore-KR" altLang="en-US" sz="2800" dirty="0">
                <a:solidFill>
                  <a:srgbClr val="555555"/>
                </a:solidFill>
                <a:latin typeface="Spoqa Han Sans Neo" panose="020B0500000000000000" pitchFamily="34" charset="-128"/>
                <a:ea typeface="Spoqa Han Sans Neo" panose="020B0500000000000000" pitchFamily="34" charset="-128"/>
              </a:rPr>
              <a:t>을 이용해 </a:t>
            </a:r>
            <a:r>
              <a:rPr lang="en-US" altLang="ko-Kore-KR" sz="2800" dirty="0">
                <a:solidFill>
                  <a:srgbClr val="555555"/>
                </a:solidFill>
                <a:latin typeface="Spoqa Han Sans Neo" panose="020B0500000000000000" pitchFamily="34" charset="-128"/>
                <a:ea typeface="Spoqa Han Sans Neo" panose="020B0500000000000000" pitchFamily="34" charset="-128"/>
              </a:rPr>
              <a:t>optimization</a:t>
            </a:r>
            <a:endParaRPr lang="en" altLang="ko-Kore-KR" sz="2800" b="0" i="0" dirty="0">
              <a:solidFill>
                <a:srgbClr val="555555"/>
              </a:solidFill>
              <a:effectLst/>
              <a:latin typeface="Spoqa Han Sans Neo" panose="020B0500000000000000" pitchFamily="34" charset="-128"/>
              <a:ea typeface="Spoqa Han Sans Neo" panose="020B0500000000000000" pitchFamily="34" charset="-128"/>
            </a:endParaRPr>
          </a:p>
        </p:txBody>
      </p:sp>
      <p:sp>
        <p:nvSpPr>
          <p:cNvPr id="10" name="Shape 223">
            <a:extLst>
              <a:ext uri="{FF2B5EF4-FFF2-40B4-BE49-F238E27FC236}">
                <a16:creationId xmlns:a16="http://schemas.microsoft.com/office/drawing/2014/main" id="{369A5F36-3507-7549-8525-05200806B686}"/>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4179121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model-wise</a:t>
            </a:r>
            <a:r>
              <a:rPr lang="ko-KR" altLang="en-US" dirty="0"/>
              <a:t> 실험</a:t>
            </a:r>
            <a:r>
              <a:rPr lang="en-US" altLang="ko-KR" dirty="0"/>
              <a:t>: Sequence</a:t>
            </a:r>
            <a:r>
              <a:rPr lang="ko-KR" altLang="en-US" dirty="0"/>
              <a:t>계열은</a:t>
            </a:r>
            <a:r>
              <a:rPr lang="en-US" altLang="ko-KR" dirty="0"/>
              <a:t>? Transformer.</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3" name="TextBox 2">
            <a:extLst>
              <a:ext uri="{FF2B5EF4-FFF2-40B4-BE49-F238E27FC236}">
                <a16:creationId xmlns:a16="http://schemas.microsoft.com/office/drawing/2014/main" id="{45CCBB43-EC58-EA45-8C51-8E35701D6718}"/>
              </a:ext>
            </a:extLst>
          </p:cNvPr>
          <p:cNvSpPr txBox="1"/>
          <p:nvPr/>
        </p:nvSpPr>
        <p:spPr>
          <a:xfrm>
            <a:off x="2652110" y="9879869"/>
            <a:ext cx="20715890" cy="3416320"/>
          </a:xfrm>
          <a:prstGeom prst="rect">
            <a:avLst/>
          </a:prstGeom>
          <a:noFill/>
        </p:spPr>
        <p:txBody>
          <a:bodyPr wrap="square" rtlCol="0">
            <a:spAutoFit/>
          </a:bodyPr>
          <a:lstStyle/>
          <a:p>
            <a:r>
              <a:rPr lang="en" altLang="ko-Kore-KR" sz="3600" dirty="0">
                <a:latin typeface="Spoqa Han Sans Neo" panose="020B0500000000000000" pitchFamily="34" charset="-128"/>
                <a:ea typeface="Spoqa Han Sans Neo" panose="020B0500000000000000" pitchFamily="34" charset="-128"/>
              </a:rPr>
              <a:t>Transformer</a:t>
            </a:r>
            <a:r>
              <a:rPr lang="ko-KR" altLang="en-US" sz="3600" dirty="0">
                <a:latin typeface="Spoqa Han Sans Neo" panose="020B0500000000000000" pitchFamily="34" charset="-128"/>
                <a:ea typeface="Spoqa Han Sans Neo" panose="020B0500000000000000" pitchFamily="34" charset="-128"/>
              </a:rPr>
              <a:t>의 </a:t>
            </a:r>
            <a:r>
              <a:rPr lang="en" altLang="ko-Kore-KR" sz="3600" dirty="0">
                <a:latin typeface="Spoqa Han Sans Neo" panose="020B0500000000000000" pitchFamily="34" charset="-128"/>
                <a:ea typeface="Spoqa Han Sans Neo" panose="020B0500000000000000" pitchFamily="34" charset="-128"/>
              </a:rPr>
              <a:t>embedding dimension</a:t>
            </a:r>
            <a:r>
              <a:rPr lang="ko-KR" altLang="en-US" sz="3600" dirty="0">
                <a:latin typeface="Spoqa Han Sans Neo" panose="020B0500000000000000" pitchFamily="34" charset="-128"/>
                <a:ea typeface="Spoqa Han Sans Neo" panose="020B0500000000000000" pitchFamily="34" charset="-128"/>
              </a:rPr>
              <a:t>에 따른 </a:t>
            </a:r>
            <a:r>
              <a:rPr lang="en" altLang="ko-Kore-KR" sz="3600" dirty="0">
                <a:latin typeface="Spoqa Han Sans Neo" panose="020B0500000000000000" pitchFamily="34" charset="-128"/>
                <a:ea typeface="Spoqa Han Sans Neo" panose="020B0500000000000000" pitchFamily="34" charset="-128"/>
              </a:rPr>
              <a:t>model wise double descent </a:t>
            </a:r>
            <a:r>
              <a:rPr lang="ko-KR" altLang="en-US" sz="3600" dirty="0">
                <a:latin typeface="Spoqa Han Sans Neo" panose="020B0500000000000000" pitchFamily="34" charset="-128"/>
                <a:ea typeface="Spoqa Han Sans Neo" panose="020B0500000000000000" pitchFamily="34" charset="-128"/>
              </a:rPr>
              <a:t>현상을 보면</a:t>
            </a:r>
            <a:r>
              <a:rPr lang="en-US" altLang="ko-KR" sz="3600" dirty="0">
                <a:latin typeface="Spoqa Han Sans Neo" panose="020B0500000000000000" pitchFamily="34" charset="-128"/>
                <a:ea typeface="Spoqa Han Sans Neo" panose="020B0500000000000000" pitchFamily="34" charset="-128"/>
              </a:rPr>
              <a:t>..</a:t>
            </a:r>
          </a:p>
          <a:p>
            <a:endParaRPr lang="en-US" altLang="ko-KR" sz="3600" dirty="0">
              <a:latin typeface="Spoqa Han Sans Neo" panose="020B0500000000000000" pitchFamily="34" charset="-128"/>
              <a:ea typeface="Spoqa Han Sans Neo" panose="020B0500000000000000" pitchFamily="34" charset="-128"/>
            </a:endParaRPr>
          </a:p>
          <a:p>
            <a:pPr marL="571500" indent="-571500">
              <a:buFont typeface="Wingdings" pitchFamily="2" charset="2"/>
              <a:buChar char="è"/>
            </a:pPr>
            <a:r>
              <a:rPr lang="en-US" altLang="ko-KR" sz="3600" dirty="0">
                <a:latin typeface="Spoqa Han Sans Neo" panose="020B0500000000000000" pitchFamily="34" charset="-128"/>
                <a:ea typeface="Spoqa Han Sans Neo" panose="020B0500000000000000" pitchFamily="34" charset="-128"/>
                <a:sym typeface="Wingdings" pitchFamily="2" charset="2"/>
              </a:rPr>
              <a:t>embedding size</a:t>
            </a:r>
            <a:r>
              <a:rPr lang="ko-KR" altLang="en-US" sz="3600" dirty="0">
                <a:latin typeface="Spoqa Han Sans Neo" panose="020B0500000000000000" pitchFamily="34" charset="-128"/>
                <a:ea typeface="Spoqa Han Sans Neo" panose="020B0500000000000000" pitchFamily="34" charset="-128"/>
                <a:sym typeface="Wingdings" pitchFamily="2" charset="2"/>
              </a:rPr>
              <a:t>가 크면 클수록 모델의 </a:t>
            </a:r>
            <a:r>
              <a:rPr lang="en-US" altLang="ko-KR" sz="3600" dirty="0">
                <a:latin typeface="Spoqa Han Sans Neo" panose="020B0500000000000000" pitchFamily="34" charset="-128"/>
                <a:ea typeface="Spoqa Han Sans Neo" panose="020B0500000000000000" pitchFamily="34" charset="-128"/>
                <a:sym typeface="Wingdings" pitchFamily="2" charset="2"/>
              </a:rPr>
              <a:t>train loss</a:t>
            </a:r>
            <a:r>
              <a:rPr lang="ko-KR" altLang="en-US" sz="3600" dirty="0">
                <a:latin typeface="Spoqa Han Sans Neo" panose="020B0500000000000000" pitchFamily="34" charset="-128"/>
                <a:ea typeface="Spoqa Han Sans Neo" panose="020B0500000000000000" pitchFamily="34" charset="-128"/>
                <a:sym typeface="Wingdings" pitchFamily="2" charset="2"/>
              </a:rPr>
              <a:t>성능이 좋아지지만</a:t>
            </a:r>
            <a:r>
              <a:rPr lang="en-US" altLang="ko-KR" sz="3600" dirty="0">
                <a:latin typeface="Spoqa Han Sans Neo" panose="020B0500000000000000" pitchFamily="34" charset="-128"/>
                <a:ea typeface="Spoqa Han Sans Neo" panose="020B0500000000000000" pitchFamily="34" charset="-128"/>
                <a:sym typeface="Wingdings" pitchFamily="2" charset="2"/>
              </a:rPr>
              <a:t>, test loss</a:t>
            </a:r>
            <a:r>
              <a:rPr lang="ko-KR" altLang="en-US" sz="3600" dirty="0">
                <a:latin typeface="Spoqa Han Sans Neo" panose="020B0500000000000000" pitchFamily="34" charset="-128"/>
                <a:ea typeface="Spoqa Han Sans Neo" panose="020B0500000000000000" pitchFamily="34" charset="-128"/>
                <a:sym typeface="Wingdings" pitchFamily="2" charset="2"/>
              </a:rPr>
              <a:t>을 확인해보면 </a:t>
            </a:r>
            <a:r>
              <a:rPr lang="en-US" altLang="ko-KR" sz="3600" dirty="0">
                <a:latin typeface="Spoqa Han Sans Neo" panose="020B0500000000000000" pitchFamily="34" charset="-128"/>
                <a:ea typeface="Spoqa Han Sans Neo" panose="020B0500000000000000" pitchFamily="34" charset="-128"/>
                <a:sym typeface="Wingdings" pitchFamily="2" charset="2"/>
              </a:rPr>
              <a:t>embedding dimension</a:t>
            </a:r>
            <a:r>
              <a:rPr lang="ko-KR" altLang="en-US" sz="3600" dirty="0">
                <a:latin typeface="Spoqa Han Sans Neo" panose="020B0500000000000000" pitchFamily="34" charset="-128"/>
                <a:ea typeface="Spoqa Han Sans Neo" panose="020B0500000000000000" pitchFamily="34" charset="-128"/>
                <a:sym typeface="Wingdings" pitchFamily="2" charset="2"/>
              </a:rPr>
              <a:t>이 적을 때 더 성능이 좋은</a:t>
            </a:r>
            <a:r>
              <a:rPr lang="en-US" altLang="ko-KR" sz="3600" dirty="0">
                <a:latin typeface="Spoqa Han Sans Neo" panose="020B0500000000000000" pitchFamily="34" charset="-128"/>
                <a:ea typeface="Spoqa Han Sans Neo" panose="020B0500000000000000" pitchFamily="34" charset="-128"/>
                <a:sym typeface="Wingdings" pitchFamily="2" charset="2"/>
              </a:rPr>
              <a:t>,</a:t>
            </a:r>
            <a:r>
              <a:rPr lang="ko-KR" altLang="en-US" sz="3600" dirty="0">
                <a:latin typeface="Spoqa Han Sans Neo" panose="020B0500000000000000" pitchFamily="34" charset="-128"/>
                <a:ea typeface="Spoqa Han Sans Neo" panose="020B0500000000000000" pitchFamily="34" charset="-128"/>
                <a:sym typeface="Wingdings" pitchFamily="2" charset="2"/>
              </a:rPr>
              <a:t> 일반적인 </a:t>
            </a:r>
            <a:r>
              <a:rPr lang="en-US" altLang="ko-KR" sz="3600" dirty="0">
                <a:latin typeface="Spoqa Han Sans Neo" panose="020B0500000000000000" pitchFamily="34" charset="-128"/>
                <a:ea typeface="Spoqa Han Sans Neo" panose="020B0500000000000000" pitchFamily="34" charset="-128"/>
                <a:sym typeface="Wingdings" pitchFamily="2" charset="2"/>
              </a:rPr>
              <a:t>model complexity</a:t>
            </a:r>
            <a:r>
              <a:rPr lang="ko-KR" altLang="en-US" sz="3600" dirty="0">
                <a:latin typeface="Spoqa Han Sans Neo" panose="020B0500000000000000" pitchFamily="34" charset="-128"/>
                <a:ea typeface="Spoqa Han Sans Neo" panose="020B0500000000000000" pitchFamily="34" charset="-128"/>
                <a:sym typeface="Wingdings" pitchFamily="2" charset="2"/>
              </a:rPr>
              <a:t>에 따른 모델 에러의 그래프가 어느정도 확인된다</a:t>
            </a:r>
            <a:r>
              <a:rPr lang="en-US" altLang="ko-KR" sz="3600" dirty="0">
                <a:latin typeface="Spoqa Han Sans Neo" panose="020B0500000000000000" pitchFamily="34" charset="-128"/>
                <a:ea typeface="Spoqa Han Sans Neo" panose="020B0500000000000000" pitchFamily="34" charset="-128"/>
                <a:sym typeface="Wingdings" pitchFamily="2" charset="2"/>
              </a:rPr>
              <a:t>. </a:t>
            </a:r>
          </a:p>
          <a:p>
            <a:pPr marL="571500" indent="-571500">
              <a:buFont typeface="Wingdings" pitchFamily="2" charset="2"/>
              <a:buChar char="è"/>
            </a:pPr>
            <a:r>
              <a:rPr lang="ko-KR" altLang="en-US" sz="3600" dirty="0">
                <a:latin typeface="Spoqa Han Sans Neo" panose="020B0500000000000000" pitchFamily="34" charset="-128"/>
                <a:ea typeface="Spoqa Han Sans Neo" panose="020B0500000000000000" pitchFamily="34" charset="-128"/>
                <a:sym typeface="Wingdings" pitchFamily="2" charset="2"/>
              </a:rPr>
              <a:t>한편</a:t>
            </a:r>
            <a:r>
              <a:rPr lang="en-US" altLang="ko-KR" sz="3600" dirty="0">
                <a:latin typeface="Spoqa Han Sans Neo" panose="020B0500000000000000" pitchFamily="34" charset="-128"/>
                <a:ea typeface="Spoqa Han Sans Neo" panose="020B0500000000000000" pitchFamily="34" charset="-128"/>
                <a:sym typeface="Wingdings" pitchFamily="2" charset="2"/>
              </a:rPr>
              <a:t>, deep double descent</a:t>
            </a:r>
            <a:r>
              <a:rPr lang="ko-KR" altLang="en-US" sz="3600" dirty="0">
                <a:latin typeface="Spoqa Han Sans Neo" panose="020B0500000000000000" pitchFamily="34" charset="-128"/>
                <a:ea typeface="Spoqa Han Sans Neo" panose="020B0500000000000000" pitchFamily="34" charset="-128"/>
                <a:sym typeface="Wingdings" pitchFamily="2" charset="2"/>
              </a:rPr>
              <a:t>가 일어난다</a:t>
            </a:r>
            <a:r>
              <a:rPr lang="en-US" altLang="ko-KR" sz="3600" dirty="0">
                <a:latin typeface="Spoqa Han Sans Neo" panose="020B0500000000000000" pitchFamily="34" charset="-128"/>
                <a:ea typeface="Spoqa Han Sans Neo" panose="020B0500000000000000" pitchFamily="34" charset="-128"/>
                <a:sym typeface="Wingdings" pitchFamily="2" charset="2"/>
              </a:rPr>
              <a:t>! </a:t>
            </a:r>
            <a:endParaRPr kumimoji="1" lang="en-US" altLang="ko-KR" sz="6000" dirty="0">
              <a:latin typeface="Spoqa Han Sans Neo" panose="020B0500000000000000" pitchFamily="34" charset="-128"/>
              <a:ea typeface="Spoqa Han Sans Neo" panose="020B0500000000000000" pitchFamily="34" charset="-128"/>
            </a:endParaRPr>
          </a:p>
        </p:txBody>
      </p:sp>
      <p:pic>
        <p:nvPicPr>
          <p:cNvPr id="7170" name="Picture 2">
            <a:extLst>
              <a:ext uri="{FF2B5EF4-FFF2-40B4-BE49-F238E27FC236}">
                <a16:creationId xmlns:a16="http://schemas.microsoft.com/office/drawing/2014/main" id="{7E0FADB4-78AF-614C-BE7F-FB6B3099F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394" y="3325090"/>
            <a:ext cx="15819770" cy="593241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223">
            <a:extLst>
              <a:ext uri="{FF2B5EF4-FFF2-40B4-BE49-F238E27FC236}">
                <a16:creationId xmlns:a16="http://schemas.microsoft.com/office/drawing/2014/main" id="{2CA69D99-C854-8644-9203-453B277C04FC}"/>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4199267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Optimizer</a:t>
            </a:r>
            <a:r>
              <a:rPr lang="ko-KR" altLang="en-US" dirty="0"/>
              <a:t>에 따른 실험</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4" name="직사각형 3">
            <a:extLst>
              <a:ext uri="{FF2B5EF4-FFF2-40B4-BE49-F238E27FC236}">
                <a16:creationId xmlns:a16="http://schemas.microsoft.com/office/drawing/2014/main" id="{191F4FD5-B423-F446-8E4D-197978553A46}"/>
              </a:ext>
            </a:extLst>
          </p:cNvPr>
          <p:cNvSpPr/>
          <p:nvPr/>
        </p:nvSpPr>
        <p:spPr>
          <a:xfrm>
            <a:off x="11641480" y="7234447"/>
            <a:ext cx="9534323" cy="1323439"/>
          </a:xfrm>
          <a:prstGeom prst="rect">
            <a:avLst/>
          </a:prstGeom>
        </p:spPr>
        <p:txBody>
          <a:bodyPr wrap="square">
            <a:spAutoFit/>
          </a:bodyPr>
          <a:lstStyle/>
          <a:p>
            <a:pPr latinLnBrk="1"/>
            <a:r>
              <a:rPr lang="ko-Kore-KR" altLang="en-US" sz="4000" i="0" dirty="0">
                <a:solidFill>
                  <a:srgbClr val="555555"/>
                </a:solidFill>
                <a:effectLst/>
                <a:latin typeface="Spoqa Han Sans Neo Bold" panose="020B0500000000000000" pitchFamily="34" charset="-128"/>
                <a:ea typeface="Spoqa Han Sans Neo Bold" panose="020B0500000000000000" pitchFamily="34" charset="-128"/>
              </a:rPr>
              <a:t>이 현상은 </a:t>
            </a:r>
            <a:r>
              <a:rPr lang="en-US" altLang="ko-Kore-KR" sz="4000" i="0" dirty="0">
                <a:solidFill>
                  <a:srgbClr val="555555"/>
                </a:solidFill>
                <a:effectLst/>
                <a:latin typeface="Spoqa Han Sans Neo Bold" panose="020B0500000000000000" pitchFamily="34" charset="-128"/>
                <a:ea typeface="Spoqa Han Sans Neo Bold" panose="020B0500000000000000" pitchFamily="34" charset="-128"/>
              </a:rPr>
              <a:t>Optimizer</a:t>
            </a:r>
            <a:r>
              <a:rPr lang="ko-Kore-KR" altLang="en-US" sz="4000" i="0" dirty="0">
                <a:solidFill>
                  <a:srgbClr val="555555"/>
                </a:solidFill>
                <a:effectLst/>
                <a:latin typeface="Spoqa Han Sans Neo Bold" panose="020B0500000000000000" pitchFamily="34" charset="-128"/>
                <a:ea typeface="Spoqa Han Sans Neo Bold" panose="020B0500000000000000" pitchFamily="34" charset="-128"/>
              </a:rPr>
              <a:t>를 어떤 것을 쓰더라도 어느정도 발생하는 것이 관측</a:t>
            </a:r>
            <a:r>
              <a:rPr lang="en-US" altLang="ko-Kore-KR" sz="4000" i="0" dirty="0">
                <a:solidFill>
                  <a:srgbClr val="555555"/>
                </a:solidFill>
                <a:effectLst/>
                <a:latin typeface="Spoqa Han Sans Neo Bold" panose="020B0500000000000000" pitchFamily="34" charset="-128"/>
                <a:ea typeface="Spoqa Han Sans Neo Bold" panose="020B0500000000000000" pitchFamily="34" charset="-128"/>
              </a:rPr>
              <a:t>.</a:t>
            </a:r>
            <a:endParaRPr lang="en" altLang="ko-Kore-KR" sz="4000" i="0" dirty="0">
              <a:solidFill>
                <a:srgbClr val="555555"/>
              </a:solidFill>
              <a:effectLst/>
              <a:latin typeface="Spoqa Han Sans Neo" panose="020B0500000000000000" pitchFamily="34" charset="-128"/>
              <a:ea typeface="Spoqa Han Sans Neo" panose="020B0500000000000000" pitchFamily="34" charset="-128"/>
            </a:endParaRPr>
          </a:p>
        </p:txBody>
      </p:sp>
      <p:pic>
        <p:nvPicPr>
          <p:cNvPr id="6146" name="Picture 2">
            <a:extLst>
              <a:ext uri="{FF2B5EF4-FFF2-40B4-BE49-F238E27FC236}">
                <a16:creationId xmlns:a16="http://schemas.microsoft.com/office/drawing/2014/main" id="{2C333D7A-D983-B349-87E3-C244C4CD4B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479"/>
          <a:stretch/>
        </p:blipFill>
        <p:spPr bwMode="auto">
          <a:xfrm>
            <a:off x="2984937" y="3218388"/>
            <a:ext cx="7602483" cy="10005648"/>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223">
            <a:extLst>
              <a:ext uri="{FF2B5EF4-FFF2-40B4-BE49-F238E27FC236}">
                <a16:creationId xmlns:a16="http://schemas.microsoft.com/office/drawing/2014/main" id="{69045296-84A2-C540-AB39-223724107889}"/>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280297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정형화의 전략 </a:t>
            </a:r>
            <a:r>
              <a:rPr lang="en-US" altLang="ko-KR" b="1"/>
              <a:t>(overview)</a:t>
            </a:r>
            <a:endParaRPr lang="en-US" altLang="ko-Kore-KR" b="1"/>
          </a:p>
        </p:txBody>
      </p:sp>
      <p:sp>
        <p:nvSpPr>
          <p:cNvPr id="13" name="Shape 133">
            <a:extLst>
              <a:ext uri="{FF2B5EF4-FFF2-40B4-BE49-F238E27FC236}">
                <a16:creationId xmlns:a16="http://schemas.microsoft.com/office/drawing/2014/main" id="{D4D2B9D6-CDF6-164A-8190-40E63A25C33C}"/>
              </a:ext>
            </a:extLst>
          </p:cNvPr>
          <p:cNvSpPr/>
          <p:nvPr/>
        </p:nvSpPr>
        <p:spPr>
          <a:xfrm>
            <a:off x="1966069" y="3762332"/>
            <a:ext cx="17930069" cy="7558479"/>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4400" b="1">
                <a:latin typeface="Spoqa Han Sans Neo Bold" panose="020B0500000000000000" pitchFamily="34" charset="-128"/>
                <a:ea typeface="Spoqa Han Sans Neo Bold" panose="020B0500000000000000" pitchFamily="34" charset="-128"/>
                <a:sym typeface="SpoqaHanSans-Bold"/>
              </a:rPr>
              <a:t>정형화 </a:t>
            </a:r>
            <a:r>
              <a:rPr kumimoji="1" lang="en-US" altLang="ko-KR" sz="4400" b="1">
                <a:latin typeface="Spoqa Han Sans Neo Bold" panose="020B0500000000000000" pitchFamily="34" charset="-128"/>
                <a:ea typeface="Spoqa Han Sans Neo Bold" panose="020B0500000000000000" pitchFamily="34" charset="-128"/>
                <a:sym typeface="SpoqaHanSans-Bold"/>
              </a:rPr>
              <a:t>(regularization)</a:t>
            </a:r>
            <a:r>
              <a:rPr kumimoji="1" lang="ko-KR" altLang="en-US" sz="4400" b="1">
                <a:latin typeface="Spoqa Han Sans Neo Bold" panose="020B0500000000000000" pitchFamily="34" charset="-128"/>
                <a:ea typeface="Spoqa Han Sans Neo Bold" panose="020B0500000000000000" pitchFamily="34" charset="-128"/>
                <a:sym typeface="SpoqaHanSans-Bold"/>
              </a:rPr>
              <a:t>의 종류는</a:t>
            </a:r>
            <a:r>
              <a:rPr kumimoji="1" lang="en-US" altLang="ko-KR" sz="4400" b="1">
                <a:latin typeface="Spoqa Han Sans Neo Bold" panose="020B0500000000000000" pitchFamily="34" charset="-128"/>
                <a:ea typeface="Spoqa Han Sans Neo Bold" panose="020B0500000000000000" pitchFamily="34" charset="-128"/>
                <a:sym typeface="SpoqaHanSans-Bold"/>
              </a:rPr>
              <a:t>?</a:t>
            </a: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R" sz="3600">
              <a:latin typeface="Spoqa Han Sans Neo" panose="020B0500000000000000" pitchFamily="34" charset="-128"/>
              <a:ea typeface="Spoqa Han Sans Neo" panose="020B0500000000000000" pitchFamily="34" charset="-128"/>
              <a:sym typeface="Wingdings" pitchFamily="2" charset="2"/>
            </a:endParaRP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제한 </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(restrictions)</a:t>
            </a: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을 거는 </a:t>
            </a:r>
            <a:r>
              <a:rPr kumimoji="1" lang="ko-KR" altLang="en-US" sz="3600" b="1" err="1">
                <a:latin typeface="Spoqa Han Sans Neo Bold" panose="020B0500000000000000" pitchFamily="34" charset="-128"/>
                <a:ea typeface="Spoqa Han Sans Neo Bold" panose="020B0500000000000000" pitchFamily="34" charset="-128"/>
                <a:sym typeface="Wingdings" pitchFamily="2" charset="2"/>
              </a:rPr>
              <a:t>파라미터</a:t>
            </a: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 값 등을 넣는 방법</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학습 데이터를 설명하는 여러 개의 가설 모델들을 혼합하는 방법</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최적화 프로세스를 수정하는 방법</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데이터 분포의 이전 정보 </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(prior knowledge)</a:t>
            </a:r>
            <a:r>
              <a:rPr kumimoji="1" lang="ko-KR" altLang="en-US" sz="3600" b="1" err="1">
                <a:latin typeface="Spoqa Han Sans Neo Bold" panose="020B0500000000000000" pitchFamily="34" charset="-128"/>
                <a:ea typeface="Spoqa Han Sans Neo Bold" panose="020B0500000000000000" pitchFamily="34" charset="-128"/>
                <a:sym typeface="Wingdings" pitchFamily="2" charset="2"/>
              </a:rPr>
              <a:t>를</a:t>
            </a: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 이용하여 추가적인 학습데이터를 더해</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a:t>
            </a:r>
            <a:r>
              <a:rPr kumimoji="1" lang="ko-KR" altLang="en-US" sz="3600" b="1">
                <a:latin typeface="Spoqa Han Sans Neo Bold" panose="020B0500000000000000" pitchFamily="34" charset="-128"/>
                <a:ea typeface="Spoqa Han Sans Neo Bold" panose="020B0500000000000000" pitchFamily="34" charset="-128"/>
                <a:sym typeface="Wingdings" pitchFamily="2" charset="2"/>
              </a:rPr>
              <a:t> 모델 학습에 정형화하는 방법</a:t>
            </a:r>
            <a:r>
              <a:rPr kumimoji="1" lang="en-US" altLang="ko-KR" sz="3600" b="1">
                <a:latin typeface="Spoqa Han Sans Neo Bold" panose="020B0500000000000000" pitchFamily="34" charset="-128"/>
                <a:ea typeface="Spoqa Han Sans Neo Bold" panose="020B0500000000000000" pitchFamily="34" charset="-128"/>
                <a:sym typeface="Wingdings" pitchFamily="2" charset="2"/>
              </a:rPr>
              <a:t>.</a:t>
            </a: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endParaRPr kumimoji="1" lang="en-US" altLang="ko-KR" sz="3600" b="1">
              <a:latin typeface="Spoqa Han Sans Neo Bold" panose="020B0500000000000000" pitchFamily="34" charset="-128"/>
              <a:ea typeface="Spoqa Han Sans Neo Bold" panose="020B0500000000000000" pitchFamily="34" charset="-128"/>
              <a:sym typeface="Wingdings" pitchFamily="2" charset="2"/>
            </a:endParaRP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endParaRPr kumimoji="1" lang="en-US" altLang="ko-Kore-KR" sz="3600">
              <a:latin typeface="Spoqa Han Sans Neo" panose="020B0500000000000000" pitchFamily="34" charset="-128"/>
              <a:ea typeface="Spoqa Han Sans Neo" panose="020B0500000000000000" pitchFamily="34" charset="-128"/>
              <a:sym typeface="Wingdings" pitchFamily="2" charset="2"/>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Shape 223">
            <a:extLst>
              <a:ext uri="{FF2B5EF4-FFF2-40B4-BE49-F238E27FC236}">
                <a16:creationId xmlns:a16="http://schemas.microsoft.com/office/drawing/2014/main" id="{1B44BB37-1234-F540-B8C3-014D42E20CE5}"/>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2279161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Epoch-wise </a:t>
            </a:r>
            <a:r>
              <a:rPr lang="ko-KR" altLang="en-US" dirty="0"/>
              <a:t>실험</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4" name="직사각형 3">
            <a:extLst>
              <a:ext uri="{FF2B5EF4-FFF2-40B4-BE49-F238E27FC236}">
                <a16:creationId xmlns:a16="http://schemas.microsoft.com/office/drawing/2014/main" id="{191F4FD5-B423-F446-8E4D-197978553A46}"/>
              </a:ext>
            </a:extLst>
          </p:cNvPr>
          <p:cNvSpPr/>
          <p:nvPr/>
        </p:nvSpPr>
        <p:spPr>
          <a:xfrm>
            <a:off x="2706255" y="11101076"/>
            <a:ext cx="18121745" cy="1323439"/>
          </a:xfrm>
          <a:prstGeom prst="rect">
            <a:avLst/>
          </a:prstGeom>
        </p:spPr>
        <p:txBody>
          <a:bodyPr wrap="square">
            <a:spAutoFit/>
          </a:bodyPr>
          <a:lstStyle/>
          <a:p>
            <a:pPr latinLnBrk="1"/>
            <a:r>
              <a:rPr lang="en-US" altLang="ko-Kore-KR" sz="4000" dirty="0">
                <a:solidFill>
                  <a:srgbClr val="555555"/>
                </a:solidFill>
                <a:latin typeface="Spoqa Han Sans Neo" panose="020B0500000000000000" pitchFamily="34" charset="-128"/>
                <a:ea typeface="Spoqa Han Sans Neo" panose="020B0500000000000000" pitchFamily="34" charset="-128"/>
              </a:rPr>
              <a:t>epoch</a:t>
            </a:r>
            <a:r>
              <a:rPr lang="ko-Kore-KR" altLang="en-US" sz="4000" dirty="0">
                <a:solidFill>
                  <a:srgbClr val="555555"/>
                </a:solidFill>
                <a:latin typeface="Spoqa Han Sans Neo" panose="020B0500000000000000" pitchFamily="34" charset="-128"/>
                <a:ea typeface="Spoqa Han Sans Neo" panose="020B0500000000000000" pitchFamily="34" charset="-128"/>
              </a:rPr>
              <a:t>가 증가함에 따라 모델이 충분히 크면</a:t>
            </a:r>
            <a:r>
              <a:rPr lang="en-US" altLang="ko-Kore-KR" sz="4000" dirty="0">
                <a:solidFill>
                  <a:srgbClr val="555555"/>
                </a:solidFill>
                <a:latin typeface="Spoqa Han Sans Neo" panose="020B0500000000000000" pitchFamily="34" charset="-128"/>
                <a:ea typeface="Spoqa Han Sans Neo" panose="020B0500000000000000" pitchFamily="34" charset="-128"/>
              </a:rPr>
              <a:t>, double descent</a:t>
            </a:r>
            <a:r>
              <a:rPr lang="ko-Kore-KR" altLang="en-US" sz="4000" dirty="0">
                <a:solidFill>
                  <a:srgbClr val="555555"/>
                </a:solidFill>
                <a:latin typeface="Spoqa Han Sans Neo" panose="020B0500000000000000" pitchFamily="34" charset="-128"/>
                <a:ea typeface="Spoqa Han Sans Neo" panose="020B0500000000000000" pitchFamily="34" charset="-128"/>
              </a:rPr>
              <a:t>가 일어나는 것을 확인 </a:t>
            </a:r>
            <a:r>
              <a:rPr lang="en-US" altLang="ko-Kore-KR" sz="4000" dirty="0">
                <a:solidFill>
                  <a:srgbClr val="555555"/>
                </a:solidFill>
                <a:latin typeface="Spoqa Han Sans Neo" panose="020B0500000000000000" pitchFamily="34" charset="-128"/>
                <a:ea typeface="Spoqa Han Sans Neo" panose="020B0500000000000000" pitchFamily="34" charset="-128"/>
              </a:rPr>
              <a:t>!</a:t>
            </a:r>
          </a:p>
          <a:p>
            <a:pPr latinLnBrk="1"/>
            <a:r>
              <a:rPr lang="ko-Kore-KR" altLang="en-US" sz="4000" i="0" dirty="0">
                <a:solidFill>
                  <a:srgbClr val="555555"/>
                </a:solidFill>
                <a:effectLst/>
                <a:latin typeface="Spoqa Han Sans Neo" panose="020B0500000000000000" pitchFamily="34" charset="-128"/>
                <a:ea typeface="Spoqa Han Sans Neo" panose="020B0500000000000000" pitchFamily="34" charset="-128"/>
              </a:rPr>
              <a:t>모델이 작으면 우리가 아는 방식대로</a:t>
            </a:r>
            <a:r>
              <a:rPr lang="en-US" altLang="ko-Kore-KR" sz="4000" i="0" dirty="0">
                <a:solidFill>
                  <a:srgbClr val="555555"/>
                </a:solidFill>
                <a:effectLst/>
                <a:latin typeface="Spoqa Han Sans Neo" panose="020B0500000000000000" pitchFamily="34" charset="-128"/>
                <a:ea typeface="Spoqa Han Sans Neo" panose="020B0500000000000000" pitchFamily="34" charset="-128"/>
              </a:rPr>
              <a:t>, test error</a:t>
            </a:r>
            <a:r>
              <a:rPr lang="ko-Kore-KR" altLang="en-US" sz="4000" i="0" dirty="0">
                <a:solidFill>
                  <a:srgbClr val="555555"/>
                </a:solidFill>
                <a:effectLst/>
                <a:latin typeface="Spoqa Han Sans Neo" panose="020B0500000000000000" pitchFamily="34" charset="-128"/>
                <a:ea typeface="Spoqa Han Sans Neo" panose="020B0500000000000000" pitchFamily="34" charset="-128"/>
              </a:rPr>
              <a:t>가 </a:t>
            </a:r>
            <a:r>
              <a:rPr lang="en-US" altLang="ko-Kore-KR" sz="4000" i="0" dirty="0">
                <a:solidFill>
                  <a:srgbClr val="555555"/>
                </a:solidFill>
                <a:effectLst/>
                <a:latin typeface="Spoqa Han Sans Neo" panose="020B0500000000000000" pitchFamily="34" charset="-128"/>
                <a:ea typeface="Spoqa Han Sans Neo" panose="020B0500000000000000" pitchFamily="34" charset="-128"/>
              </a:rPr>
              <a:t>epoch</a:t>
            </a:r>
            <a:r>
              <a:rPr lang="ko-Kore-KR" altLang="en-US" sz="4000" dirty="0">
                <a:solidFill>
                  <a:srgbClr val="555555"/>
                </a:solidFill>
                <a:latin typeface="Spoqa Han Sans Neo" panose="020B0500000000000000" pitchFamily="34" charset="-128"/>
                <a:ea typeface="Spoqa Han Sans Neo" panose="020B0500000000000000" pitchFamily="34" charset="-128"/>
              </a:rPr>
              <a:t>가 지남에 따라 올라간다</a:t>
            </a:r>
            <a:r>
              <a:rPr lang="en-US" altLang="ko-Kore-KR" sz="4000" dirty="0">
                <a:solidFill>
                  <a:srgbClr val="555555"/>
                </a:solidFill>
                <a:latin typeface="Spoqa Han Sans Neo" panose="020B0500000000000000" pitchFamily="34" charset="-128"/>
                <a:ea typeface="Spoqa Han Sans Neo" panose="020B0500000000000000" pitchFamily="34" charset="-128"/>
              </a:rPr>
              <a:t>.</a:t>
            </a:r>
            <a:endParaRPr lang="en" altLang="ko-Kore-KR" sz="4000" i="0" dirty="0">
              <a:solidFill>
                <a:srgbClr val="555555"/>
              </a:solidFill>
              <a:effectLst/>
              <a:latin typeface="Spoqa Han Sans Neo" panose="020B0500000000000000" pitchFamily="34" charset="-128"/>
              <a:ea typeface="Spoqa Han Sans Neo" panose="020B0500000000000000" pitchFamily="34" charset="-128"/>
            </a:endParaRPr>
          </a:p>
        </p:txBody>
      </p:sp>
      <p:pic>
        <p:nvPicPr>
          <p:cNvPr id="9218" name="Picture 2">
            <a:extLst>
              <a:ext uri="{FF2B5EF4-FFF2-40B4-BE49-F238E27FC236}">
                <a16:creationId xmlns:a16="http://schemas.microsoft.com/office/drawing/2014/main" id="{4F001C54-D78B-EB43-8A08-E7F0A1782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453" y="3175355"/>
            <a:ext cx="18587083" cy="731866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223">
            <a:extLst>
              <a:ext uri="{FF2B5EF4-FFF2-40B4-BE49-F238E27FC236}">
                <a16:creationId xmlns:a16="http://schemas.microsoft.com/office/drawing/2014/main" id="{014216E0-AB54-FE44-9290-5F1AED48D1C2}"/>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2546552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Epoch-wise </a:t>
            </a:r>
            <a:r>
              <a:rPr lang="ko-KR" altLang="en-US" dirty="0"/>
              <a:t>실험</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4" name="직사각형 3">
            <a:extLst>
              <a:ext uri="{FF2B5EF4-FFF2-40B4-BE49-F238E27FC236}">
                <a16:creationId xmlns:a16="http://schemas.microsoft.com/office/drawing/2014/main" id="{191F4FD5-B423-F446-8E4D-197978553A46}"/>
              </a:ext>
            </a:extLst>
          </p:cNvPr>
          <p:cNvSpPr/>
          <p:nvPr/>
        </p:nvSpPr>
        <p:spPr>
          <a:xfrm>
            <a:off x="2706255" y="11101076"/>
            <a:ext cx="18121745" cy="1938992"/>
          </a:xfrm>
          <a:prstGeom prst="rect">
            <a:avLst/>
          </a:prstGeom>
        </p:spPr>
        <p:txBody>
          <a:bodyPr wrap="square">
            <a:spAutoFit/>
          </a:bodyPr>
          <a:lstStyle/>
          <a:p>
            <a:pPr latinLnBrk="1"/>
            <a:r>
              <a:rPr lang="en-US" altLang="ko-Kore-KR" sz="4000" dirty="0">
                <a:solidFill>
                  <a:srgbClr val="555555"/>
                </a:solidFill>
                <a:latin typeface="Spoqa Han Sans Neo" panose="020B0500000000000000" pitchFamily="34" charset="-128"/>
                <a:ea typeface="Spoqa Han Sans Neo" panose="020B0500000000000000" pitchFamily="34" charset="-128"/>
              </a:rPr>
              <a:t>epoch</a:t>
            </a:r>
            <a:r>
              <a:rPr lang="ko-Kore-KR" altLang="en-US" sz="4000" dirty="0">
                <a:solidFill>
                  <a:srgbClr val="555555"/>
                </a:solidFill>
                <a:latin typeface="Spoqa Han Sans Neo" panose="020B0500000000000000" pitchFamily="34" charset="-128"/>
                <a:ea typeface="Spoqa Han Sans Neo" panose="020B0500000000000000" pitchFamily="34" charset="-128"/>
              </a:rPr>
              <a:t>가 증가함에 따라 모델이 충분히 크면</a:t>
            </a:r>
            <a:r>
              <a:rPr lang="en-US" altLang="ko-Kore-KR" sz="4000" dirty="0">
                <a:solidFill>
                  <a:srgbClr val="555555"/>
                </a:solidFill>
                <a:latin typeface="Spoqa Han Sans Neo" panose="020B0500000000000000" pitchFamily="34" charset="-128"/>
                <a:ea typeface="Spoqa Han Sans Neo" panose="020B0500000000000000" pitchFamily="34" charset="-128"/>
              </a:rPr>
              <a:t>, double descent</a:t>
            </a:r>
            <a:r>
              <a:rPr lang="ko-Kore-KR" altLang="en-US" sz="4000" dirty="0">
                <a:solidFill>
                  <a:srgbClr val="555555"/>
                </a:solidFill>
                <a:latin typeface="Spoqa Han Sans Neo" panose="020B0500000000000000" pitchFamily="34" charset="-128"/>
                <a:ea typeface="Spoqa Han Sans Neo" panose="020B0500000000000000" pitchFamily="34" charset="-128"/>
              </a:rPr>
              <a:t>가 일어나는 것을 확인 </a:t>
            </a:r>
            <a:r>
              <a:rPr lang="en-US" altLang="ko-Kore-KR" sz="4000" dirty="0">
                <a:solidFill>
                  <a:srgbClr val="555555"/>
                </a:solidFill>
                <a:latin typeface="Spoqa Han Sans Neo" panose="020B0500000000000000" pitchFamily="34" charset="-128"/>
                <a:ea typeface="Spoqa Han Sans Neo" panose="020B0500000000000000" pitchFamily="34" charset="-128"/>
              </a:rPr>
              <a:t>!</a:t>
            </a:r>
          </a:p>
          <a:p>
            <a:pPr latinLnBrk="1"/>
            <a:r>
              <a:rPr lang="ko-Kore-KR" altLang="en-US" sz="4000" i="0" dirty="0">
                <a:solidFill>
                  <a:srgbClr val="555555"/>
                </a:solidFill>
                <a:effectLst/>
                <a:latin typeface="Spoqa Han Sans Neo" panose="020B0500000000000000" pitchFamily="34" charset="-128"/>
                <a:ea typeface="Spoqa Han Sans Neo" panose="020B0500000000000000" pitchFamily="34" charset="-128"/>
              </a:rPr>
              <a:t>모델이 작으면 우리가 아는 방식대로</a:t>
            </a:r>
            <a:r>
              <a:rPr lang="en-US" altLang="ko-Kore-KR" sz="4000" i="0" dirty="0">
                <a:solidFill>
                  <a:srgbClr val="555555"/>
                </a:solidFill>
                <a:effectLst/>
                <a:latin typeface="Spoqa Han Sans Neo" panose="020B0500000000000000" pitchFamily="34" charset="-128"/>
                <a:ea typeface="Spoqa Han Sans Neo" panose="020B0500000000000000" pitchFamily="34" charset="-128"/>
              </a:rPr>
              <a:t>, test error</a:t>
            </a:r>
            <a:r>
              <a:rPr lang="ko-Kore-KR" altLang="en-US" sz="4000" i="0" dirty="0">
                <a:solidFill>
                  <a:srgbClr val="555555"/>
                </a:solidFill>
                <a:effectLst/>
                <a:latin typeface="Spoqa Han Sans Neo" panose="020B0500000000000000" pitchFamily="34" charset="-128"/>
                <a:ea typeface="Spoqa Han Sans Neo" panose="020B0500000000000000" pitchFamily="34" charset="-128"/>
              </a:rPr>
              <a:t>가 </a:t>
            </a:r>
            <a:r>
              <a:rPr lang="en-US" altLang="ko-Kore-KR" sz="4000" i="0" dirty="0">
                <a:solidFill>
                  <a:srgbClr val="555555"/>
                </a:solidFill>
                <a:effectLst/>
                <a:latin typeface="Spoqa Han Sans Neo" panose="020B0500000000000000" pitchFamily="34" charset="-128"/>
                <a:ea typeface="Spoqa Han Sans Neo" panose="020B0500000000000000" pitchFamily="34" charset="-128"/>
              </a:rPr>
              <a:t>epoch</a:t>
            </a:r>
            <a:r>
              <a:rPr lang="ko-Kore-KR" altLang="en-US" sz="4000" dirty="0">
                <a:solidFill>
                  <a:srgbClr val="555555"/>
                </a:solidFill>
                <a:latin typeface="Spoqa Han Sans Neo" panose="020B0500000000000000" pitchFamily="34" charset="-128"/>
                <a:ea typeface="Spoqa Han Sans Neo" panose="020B0500000000000000" pitchFamily="34" charset="-128"/>
              </a:rPr>
              <a:t>가 지남에 따라 올라간다</a:t>
            </a:r>
            <a:r>
              <a:rPr lang="en-US" altLang="ko-Kore-KR" sz="4000" dirty="0">
                <a:solidFill>
                  <a:srgbClr val="555555"/>
                </a:solidFill>
                <a:latin typeface="Spoqa Han Sans Neo" panose="020B0500000000000000" pitchFamily="34" charset="-128"/>
                <a:ea typeface="Spoqa Han Sans Neo" panose="020B0500000000000000" pitchFamily="34" charset="-128"/>
              </a:rPr>
              <a:t>.</a:t>
            </a:r>
          </a:p>
          <a:p>
            <a:pPr latinLnBrk="1"/>
            <a:r>
              <a:rPr lang="en" altLang="ko-Kore-KR" sz="4000" b="1" i="0" dirty="0">
                <a:solidFill>
                  <a:srgbClr val="555555"/>
                </a:solidFill>
                <a:effectLst/>
                <a:latin typeface="Spoqa Han Sans Neo Bold" panose="020B0500000000000000" pitchFamily="34" charset="-128"/>
                <a:ea typeface="Spoqa Han Sans Neo Bold" panose="020B0500000000000000" pitchFamily="34" charset="-128"/>
              </a:rPr>
              <a:t>+ </a:t>
            </a:r>
            <a:r>
              <a:rPr lang="ko-Kore-KR" altLang="en-US" sz="4000" b="1" i="0" dirty="0">
                <a:solidFill>
                  <a:srgbClr val="555555"/>
                </a:solidFill>
                <a:effectLst/>
                <a:latin typeface="Spoqa Han Sans Neo Bold" panose="020B0500000000000000" pitchFamily="34" charset="-128"/>
                <a:ea typeface="Spoqa Han Sans Neo Bold" panose="020B0500000000000000" pitchFamily="34" charset="-128"/>
              </a:rPr>
              <a:t>또한 데이터에 노이즈가 많을 수록 그 현상이 심화된다</a:t>
            </a:r>
            <a:r>
              <a:rPr lang="en-US" altLang="ko-Kore-KR" sz="4000" b="1" i="0" dirty="0">
                <a:solidFill>
                  <a:srgbClr val="555555"/>
                </a:solidFill>
                <a:effectLst/>
                <a:latin typeface="Spoqa Han Sans Neo Bold" panose="020B0500000000000000" pitchFamily="34" charset="-128"/>
                <a:ea typeface="Spoqa Han Sans Neo Bold" panose="020B0500000000000000" pitchFamily="34" charset="-128"/>
              </a:rPr>
              <a:t>!</a:t>
            </a:r>
            <a:endParaRPr lang="en" altLang="ko-Kore-KR" sz="4000" b="1" i="0" dirty="0">
              <a:solidFill>
                <a:srgbClr val="555555"/>
              </a:solidFill>
              <a:effectLst/>
              <a:latin typeface="Spoqa Han Sans Neo Bold" panose="020B0500000000000000" pitchFamily="34" charset="-128"/>
              <a:ea typeface="Spoqa Han Sans Neo Bold" panose="020B0500000000000000" pitchFamily="34" charset="-128"/>
            </a:endParaRPr>
          </a:p>
        </p:txBody>
      </p:sp>
      <p:pic>
        <p:nvPicPr>
          <p:cNvPr id="3" name="그림 2">
            <a:extLst>
              <a:ext uri="{FF2B5EF4-FFF2-40B4-BE49-F238E27FC236}">
                <a16:creationId xmlns:a16="http://schemas.microsoft.com/office/drawing/2014/main" id="{5FF44BDF-0EED-2342-A520-A92042C0F0ED}"/>
              </a:ext>
            </a:extLst>
          </p:cNvPr>
          <p:cNvPicPr>
            <a:picLocks noChangeAspect="1"/>
          </p:cNvPicPr>
          <p:nvPr/>
        </p:nvPicPr>
        <p:blipFill>
          <a:blip r:embed="rId4"/>
          <a:stretch>
            <a:fillRect/>
          </a:stretch>
        </p:blipFill>
        <p:spPr>
          <a:xfrm>
            <a:off x="3965647" y="4097472"/>
            <a:ext cx="13047734" cy="6603844"/>
          </a:xfrm>
          <a:prstGeom prst="rect">
            <a:avLst/>
          </a:prstGeom>
        </p:spPr>
      </p:pic>
      <p:sp>
        <p:nvSpPr>
          <p:cNvPr id="10" name="Shape 223">
            <a:extLst>
              <a:ext uri="{FF2B5EF4-FFF2-40B4-BE49-F238E27FC236}">
                <a16:creationId xmlns:a16="http://schemas.microsoft.com/office/drawing/2014/main" id="{DFDB383A-6029-174D-B051-0F606A333432}"/>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468131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Sample-wise </a:t>
            </a:r>
            <a:r>
              <a:rPr lang="ko-KR" altLang="en-US" dirty="0"/>
              <a:t>실험</a:t>
            </a:r>
            <a:endParaRPr lang="en-US" altLang="ko-Kore-KR" dirty="0"/>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4" name="직사각형 3">
            <a:extLst>
              <a:ext uri="{FF2B5EF4-FFF2-40B4-BE49-F238E27FC236}">
                <a16:creationId xmlns:a16="http://schemas.microsoft.com/office/drawing/2014/main" id="{191F4FD5-B423-F446-8E4D-197978553A46}"/>
              </a:ext>
            </a:extLst>
          </p:cNvPr>
          <p:cNvSpPr/>
          <p:nvPr/>
        </p:nvSpPr>
        <p:spPr>
          <a:xfrm>
            <a:off x="2626951" y="11717089"/>
            <a:ext cx="19128509" cy="1077218"/>
          </a:xfrm>
          <a:prstGeom prst="rect">
            <a:avLst/>
          </a:prstGeom>
        </p:spPr>
        <p:txBody>
          <a:bodyPr wrap="square">
            <a:spAutoFit/>
          </a:bodyPr>
          <a:lstStyle/>
          <a:p>
            <a:pPr latinLnBrk="1"/>
            <a:r>
              <a:rPr lang="en-US" altLang="ko-Kore-KR" sz="3200" i="0" dirty="0">
                <a:solidFill>
                  <a:srgbClr val="555555"/>
                </a:solidFill>
                <a:effectLst/>
                <a:latin typeface="Spoqa Han Sans Neo" panose="020B0500000000000000" pitchFamily="34" charset="-128"/>
                <a:ea typeface="Spoqa Han Sans Neo" panose="020B0500000000000000" pitchFamily="34" charset="-128"/>
              </a:rPr>
              <a:t>Sam</a:t>
            </a:r>
            <a:r>
              <a:rPr lang="en-US" altLang="ko-Kore-KR" sz="3200" dirty="0">
                <a:solidFill>
                  <a:srgbClr val="555555"/>
                </a:solidFill>
                <a:latin typeface="Spoqa Han Sans Neo" panose="020B0500000000000000" pitchFamily="34" charset="-128"/>
                <a:ea typeface="Spoqa Han Sans Neo" panose="020B0500000000000000" pitchFamily="34" charset="-128"/>
              </a:rPr>
              <a:t>ple</a:t>
            </a:r>
            <a:r>
              <a:rPr lang="ko-Kore-KR" altLang="en-US" sz="3200" dirty="0">
                <a:solidFill>
                  <a:srgbClr val="555555"/>
                </a:solidFill>
                <a:latin typeface="Spoqa Han Sans Neo" panose="020B0500000000000000" pitchFamily="34" charset="-128"/>
                <a:ea typeface="Spoqa Han Sans Neo" panose="020B0500000000000000" pitchFamily="34" charset="-128"/>
              </a:rPr>
              <a:t>이 증가하면 </a:t>
            </a:r>
            <a:r>
              <a:rPr lang="en-US" altLang="ko-Kore-KR" sz="3200" dirty="0">
                <a:solidFill>
                  <a:srgbClr val="555555"/>
                </a:solidFill>
                <a:latin typeface="Spoqa Han Sans Neo" panose="020B0500000000000000" pitchFamily="34" charset="-128"/>
                <a:ea typeface="Spoqa Han Sans Neo" panose="020B0500000000000000" pitchFamily="34" charset="-128"/>
              </a:rPr>
              <a:t>deep double descent</a:t>
            </a:r>
            <a:r>
              <a:rPr lang="ko-Kore-KR" altLang="en-US" sz="3200" dirty="0">
                <a:solidFill>
                  <a:srgbClr val="555555"/>
                </a:solidFill>
                <a:latin typeface="Spoqa Han Sans Neo" panose="020B0500000000000000" pitchFamily="34" charset="-128"/>
                <a:ea typeface="Spoqa Han Sans Neo" panose="020B0500000000000000" pitchFamily="34" charset="-128"/>
              </a:rPr>
              <a:t>가 일반적으로 완화되는 현상을 보인다 </a:t>
            </a:r>
            <a:r>
              <a:rPr lang="en-US" altLang="ko-Kore-KR" sz="3200" dirty="0">
                <a:solidFill>
                  <a:srgbClr val="555555"/>
                </a:solidFill>
                <a:latin typeface="Spoqa Han Sans Neo" panose="020B0500000000000000" pitchFamily="34" charset="-128"/>
                <a:ea typeface="Spoqa Han Sans Neo" panose="020B0500000000000000" pitchFamily="34" charset="-128"/>
              </a:rPr>
              <a:t>!</a:t>
            </a:r>
          </a:p>
          <a:p>
            <a:pPr latinLnBrk="1"/>
            <a:r>
              <a:rPr lang="ko-Kore-KR" altLang="en-US" sz="3200" i="0" dirty="0">
                <a:solidFill>
                  <a:srgbClr val="555555"/>
                </a:solidFill>
                <a:effectLst/>
                <a:latin typeface="Spoqa Han Sans Neo" panose="020B0500000000000000" pitchFamily="34" charset="-128"/>
                <a:ea typeface="Spoqa Han Sans Neo" panose="020B0500000000000000" pitchFamily="34" charset="-128"/>
              </a:rPr>
              <a:t>그러나</a:t>
            </a:r>
            <a:r>
              <a:rPr lang="en-US" altLang="ko-Kore-KR" sz="3200" i="0" dirty="0">
                <a:solidFill>
                  <a:srgbClr val="555555"/>
                </a:solidFill>
                <a:effectLst/>
                <a:latin typeface="Spoqa Han Sans Neo" panose="020B0500000000000000" pitchFamily="34" charset="-128"/>
                <a:ea typeface="Spoqa Han Sans Neo" panose="020B0500000000000000" pitchFamily="34" charset="-128"/>
              </a:rPr>
              <a:t>, </a:t>
            </a:r>
            <a:r>
              <a:rPr lang="ko-Kore-KR" altLang="en-US" sz="3200" i="0" dirty="0">
                <a:solidFill>
                  <a:srgbClr val="555555"/>
                </a:solidFill>
                <a:effectLst/>
                <a:latin typeface="Spoqa Han Sans Neo" panose="020B0500000000000000" pitchFamily="34" charset="-128"/>
                <a:ea typeface="Spoqa Han Sans Neo" panose="020B0500000000000000" pitchFamily="34" charset="-128"/>
              </a:rPr>
              <a:t>데이터가 적을때 </a:t>
            </a:r>
            <a:r>
              <a:rPr lang="en-US" altLang="ko-Kore-KR" sz="3200" i="0" dirty="0">
                <a:solidFill>
                  <a:srgbClr val="555555"/>
                </a:solidFill>
                <a:effectLst/>
                <a:latin typeface="Spoqa Han Sans Neo" panose="020B0500000000000000" pitchFamily="34" charset="-128"/>
                <a:ea typeface="Spoqa Han Sans Neo" panose="020B0500000000000000" pitchFamily="34" charset="-128"/>
              </a:rPr>
              <a:t>(</a:t>
            </a:r>
            <a:r>
              <a:rPr lang="ko-Kore-KR" altLang="en-US" sz="3200" dirty="0">
                <a:solidFill>
                  <a:srgbClr val="555555"/>
                </a:solidFill>
                <a:latin typeface="Spoqa Han Sans Neo" panose="020B0500000000000000" pitchFamily="34" charset="-128"/>
                <a:ea typeface="Spoqa Han Sans Neo" panose="020B0500000000000000" pitchFamily="34" charset="-128"/>
              </a:rPr>
              <a:t>이 경우에서는 </a:t>
            </a:r>
            <a:r>
              <a:rPr lang="en-US" altLang="ko-KR" sz="3200" i="0" dirty="0">
                <a:solidFill>
                  <a:srgbClr val="555555"/>
                </a:solidFill>
                <a:effectLst/>
                <a:latin typeface="Spoqa Han Sans Neo" panose="020B0500000000000000" pitchFamily="34" charset="-128"/>
                <a:ea typeface="Spoqa Han Sans Neo" panose="020B0500000000000000" pitchFamily="34" charset="-128"/>
              </a:rPr>
              <a:t>&lt;</a:t>
            </a:r>
            <a:r>
              <a:rPr lang="en-US" altLang="ko-Kore-KR" sz="3200" i="0" dirty="0">
                <a:solidFill>
                  <a:srgbClr val="555555"/>
                </a:solidFill>
                <a:effectLst/>
                <a:latin typeface="Spoqa Han Sans Neo" panose="020B0500000000000000" pitchFamily="34" charset="-128"/>
                <a:ea typeface="Spoqa Han Sans Neo" panose="020B0500000000000000" pitchFamily="34" charset="-128"/>
              </a:rPr>
              <a:t>10k)</a:t>
            </a:r>
            <a:r>
              <a:rPr lang="ko-Kore-KR" altLang="en-US" sz="3200" i="0" dirty="0">
                <a:solidFill>
                  <a:srgbClr val="555555"/>
                </a:solidFill>
                <a:effectLst/>
                <a:latin typeface="Spoqa Han Sans Neo" panose="020B0500000000000000" pitchFamily="34" charset="-128"/>
                <a:ea typeface="Spoqa Han Sans Neo" panose="020B0500000000000000" pitchFamily="34" charset="-128"/>
              </a:rPr>
              <a:t>는 오히려 </a:t>
            </a:r>
            <a:r>
              <a:rPr lang="ko-Kore-KR" altLang="en-US" sz="3200" dirty="0">
                <a:solidFill>
                  <a:srgbClr val="555555"/>
                </a:solidFill>
                <a:latin typeface="Spoqa Han Sans Neo" panose="020B0500000000000000" pitchFamily="34" charset="-128"/>
                <a:ea typeface="Spoqa Han Sans Neo" panose="020B0500000000000000" pitchFamily="34" charset="-128"/>
              </a:rPr>
              <a:t>데이터가 많아질수록 성능이 적어질 수도 있다</a:t>
            </a:r>
            <a:r>
              <a:rPr lang="en-US" altLang="ko-Kore-KR" sz="3200" dirty="0">
                <a:solidFill>
                  <a:srgbClr val="555555"/>
                </a:solidFill>
                <a:latin typeface="Spoqa Han Sans Neo" panose="020B0500000000000000" pitchFamily="34" charset="-128"/>
                <a:ea typeface="Spoqa Han Sans Neo" panose="020B0500000000000000" pitchFamily="34" charset="-128"/>
              </a:rPr>
              <a:t>.</a:t>
            </a:r>
            <a:endParaRPr lang="en-US" altLang="ko-Kore-KR" sz="3200" i="0" dirty="0">
              <a:solidFill>
                <a:srgbClr val="555555"/>
              </a:solidFill>
              <a:effectLst/>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9B4AAC87-F31A-794A-A389-209ABF548940}"/>
              </a:ext>
            </a:extLst>
          </p:cNvPr>
          <p:cNvPicPr>
            <a:picLocks noChangeAspect="1"/>
          </p:cNvPicPr>
          <p:nvPr/>
        </p:nvPicPr>
        <p:blipFill>
          <a:blip r:embed="rId4"/>
          <a:stretch>
            <a:fillRect/>
          </a:stretch>
        </p:blipFill>
        <p:spPr>
          <a:xfrm>
            <a:off x="4857533" y="3143044"/>
            <a:ext cx="12541246" cy="8368515"/>
          </a:xfrm>
          <a:prstGeom prst="rect">
            <a:avLst/>
          </a:prstGeom>
        </p:spPr>
      </p:pic>
      <p:sp>
        <p:nvSpPr>
          <p:cNvPr id="10" name="Shape 223">
            <a:extLst>
              <a:ext uri="{FF2B5EF4-FFF2-40B4-BE49-F238E27FC236}">
                <a16:creationId xmlns:a16="http://schemas.microsoft.com/office/drawing/2014/main" id="{E66AA82D-5C26-1042-AECD-26C7E8B8FF1D}"/>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2968753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07996"/>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lang="en-US" altLang="ko-KR" dirty="0"/>
              <a:t>- </a:t>
            </a:r>
            <a:r>
              <a:rPr lang="ko-Kore-KR" altLang="en-US" dirty="0"/>
              <a:t>요약하면</a:t>
            </a:r>
            <a:r>
              <a:rPr lang="en-US" altLang="ko-Kore-KR" dirty="0"/>
              <a:t>?</a:t>
            </a:r>
          </a:p>
        </p:txBody>
      </p:sp>
      <p:sp>
        <p:nvSpPr>
          <p:cNvPr id="2" name="직사각형 1">
            <a:extLst>
              <a:ext uri="{FF2B5EF4-FFF2-40B4-BE49-F238E27FC236}">
                <a16:creationId xmlns:a16="http://schemas.microsoft.com/office/drawing/2014/main" id="{38974C81-CC4D-BC40-8C61-8DBE00436C64}"/>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4" name="직사각형 3">
            <a:extLst>
              <a:ext uri="{FF2B5EF4-FFF2-40B4-BE49-F238E27FC236}">
                <a16:creationId xmlns:a16="http://schemas.microsoft.com/office/drawing/2014/main" id="{191F4FD5-B423-F446-8E4D-197978553A46}"/>
              </a:ext>
            </a:extLst>
          </p:cNvPr>
          <p:cNvSpPr/>
          <p:nvPr/>
        </p:nvSpPr>
        <p:spPr>
          <a:xfrm>
            <a:off x="2270944" y="3710357"/>
            <a:ext cx="19128509" cy="6863417"/>
          </a:xfrm>
          <a:prstGeom prst="rect">
            <a:avLst/>
          </a:prstGeom>
        </p:spPr>
        <p:txBody>
          <a:bodyPr wrap="square">
            <a:spAutoFit/>
          </a:bodyPr>
          <a:lstStyle/>
          <a:p>
            <a:pPr latinLnBrk="1"/>
            <a:r>
              <a:rPr lang="ko-Kore-KR" altLang="en-US" sz="4000" dirty="0">
                <a:solidFill>
                  <a:srgbClr val="555555"/>
                </a:solidFill>
                <a:latin typeface="Spoqa Han Sans Neo" panose="020B0500000000000000" pitchFamily="34" charset="-128"/>
                <a:ea typeface="Spoqa Han Sans Neo" panose="020B0500000000000000" pitchFamily="34" charset="-128"/>
              </a:rPr>
              <a:t>데이터 양이 어느정도 충분하다는 가정하에</a:t>
            </a:r>
            <a:r>
              <a:rPr lang="en-US" altLang="ko-Kore-KR" sz="4000" dirty="0">
                <a:solidFill>
                  <a:srgbClr val="555555"/>
                </a:solidFill>
                <a:latin typeface="Spoqa Han Sans Neo" panose="020B0500000000000000" pitchFamily="34" charset="-128"/>
                <a:ea typeface="Spoqa Han Sans Neo" panose="020B0500000000000000" pitchFamily="34" charset="-128"/>
              </a:rPr>
              <a:t>,</a:t>
            </a:r>
          </a:p>
          <a:p>
            <a:pPr latinLnBrk="1"/>
            <a:r>
              <a:rPr lang="ko-Kore-KR" altLang="en-US" sz="4000" dirty="0">
                <a:solidFill>
                  <a:srgbClr val="555555"/>
                </a:solidFill>
                <a:latin typeface="Spoqa Han Sans Neo" panose="020B0500000000000000" pitchFamily="34" charset="-128"/>
                <a:ea typeface="Spoqa Han Sans Neo" panose="020B0500000000000000" pitchFamily="34" charset="-128"/>
              </a:rPr>
              <a:t>그리고 모델사이즈가 충분히 크면</a:t>
            </a:r>
            <a:r>
              <a:rPr lang="en-US" altLang="ko-Kore-KR" sz="4000" dirty="0">
                <a:solidFill>
                  <a:srgbClr val="555555"/>
                </a:solidFill>
                <a:latin typeface="Spoqa Han Sans Neo" panose="020B0500000000000000" pitchFamily="34" charset="-128"/>
                <a:ea typeface="Spoqa Han Sans Neo" panose="020B0500000000000000" pitchFamily="34" charset="-128"/>
              </a:rPr>
              <a:t> deep double descent</a:t>
            </a:r>
            <a:r>
              <a:rPr lang="ko-Kore-KR" altLang="en-US" sz="4000" dirty="0">
                <a:solidFill>
                  <a:srgbClr val="555555"/>
                </a:solidFill>
                <a:latin typeface="Spoqa Han Sans Neo" panose="020B0500000000000000" pitchFamily="34" charset="-128"/>
                <a:ea typeface="Spoqa Han Sans Neo" panose="020B0500000000000000" pitchFamily="34" charset="-128"/>
              </a:rPr>
              <a:t>가 일어난다</a:t>
            </a:r>
            <a:r>
              <a:rPr lang="en-US" altLang="ko-KR" sz="4000" dirty="0">
                <a:solidFill>
                  <a:srgbClr val="555555"/>
                </a:solidFill>
                <a:latin typeface="Spoqa Han Sans Neo" panose="020B0500000000000000" pitchFamily="34" charset="-128"/>
                <a:ea typeface="Spoqa Han Sans Neo" panose="020B0500000000000000" pitchFamily="34" charset="-128"/>
              </a:rPr>
              <a:t>.</a:t>
            </a:r>
            <a:endParaRPr lang="en-US" altLang="ko-Kore-KR" sz="4000" dirty="0">
              <a:solidFill>
                <a:srgbClr val="555555"/>
              </a:solidFill>
              <a:latin typeface="Spoqa Han Sans Neo" panose="020B0500000000000000" pitchFamily="34" charset="-128"/>
              <a:ea typeface="Spoqa Han Sans Neo" panose="020B0500000000000000" pitchFamily="34" charset="-128"/>
            </a:endParaRPr>
          </a:p>
          <a:p>
            <a:pPr latinLnBrk="1"/>
            <a:endParaRPr lang="en-US" altLang="ko-Kore-KR" sz="4000" dirty="0">
              <a:solidFill>
                <a:srgbClr val="555555"/>
              </a:solidFill>
              <a:latin typeface="Spoqa Han Sans Neo" panose="020B0500000000000000" pitchFamily="34" charset="-128"/>
              <a:ea typeface="Spoqa Han Sans Neo" panose="020B0500000000000000" pitchFamily="34" charset="-128"/>
            </a:endParaRPr>
          </a:p>
          <a:p>
            <a:pPr latinLnBrk="1"/>
            <a:r>
              <a:rPr lang="ko-Kore-KR" altLang="en-US" sz="4000" dirty="0">
                <a:solidFill>
                  <a:srgbClr val="555555"/>
                </a:solidFill>
                <a:latin typeface="Spoqa Han Sans Neo" panose="020B0500000000000000" pitchFamily="34" charset="-128"/>
                <a:ea typeface="Spoqa Han Sans Neo" panose="020B0500000000000000" pitchFamily="34" charset="-128"/>
              </a:rPr>
              <a:t>이 때</a:t>
            </a:r>
            <a:r>
              <a:rPr lang="en-US" altLang="ko-KR" sz="4000" dirty="0">
                <a:solidFill>
                  <a:srgbClr val="555555"/>
                </a:solidFill>
                <a:latin typeface="Spoqa Han Sans Neo" panose="020B0500000000000000" pitchFamily="34" charset="-128"/>
                <a:ea typeface="Spoqa Han Sans Neo" panose="020B0500000000000000" pitchFamily="34" charset="-128"/>
              </a:rPr>
              <a:t>, </a:t>
            </a:r>
            <a:r>
              <a:rPr lang="ko-KR" altLang="en-US" sz="4000" dirty="0">
                <a:solidFill>
                  <a:srgbClr val="555555"/>
                </a:solidFill>
                <a:latin typeface="Spoqa Han Sans Neo" panose="020B0500000000000000" pitchFamily="34" charset="-128"/>
                <a:ea typeface="Spoqa Han Sans Neo" panose="020B0500000000000000" pitchFamily="34" charset="-128"/>
              </a:rPr>
              <a:t>일어나는 정도는</a:t>
            </a:r>
            <a:endParaRPr lang="en-US" altLang="ko-KR" sz="4000" dirty="0">
              <a:solidFill>
                <a:srgbClr val="555555"/>
              </a:solidFill>
              <a:latin typeface="Spoqa Han Sans Neo" panose="020B0500000000000000" pitchFamily="34" charset="-128"/>
              <a:ea typeface="Spoqa Han Sans Neo" panose="020B0500000000000000" pitchFamily="34" charset="-128"/>
            </a:endParaRPr>
          </a:p>
          <a:p>
            <a:pPr latinLnBrk="1"/>
            <a:br>
              <a:rPr lang="en-US" altLang="ko-KR" sz="4000" dirty="0">
                <a:solidFill>
                  <a:srgbClr val="555555"/>
                </a:solidFill>
                <a:latin typeface="Spoqa Han Sans Neo" panose="020B0500000000000000" pitchFamily="34" charset="-128"/>
                <a:ea typeface="Spoqa Han Sans Neo" panose="020B0500000000000000" pitchFamily="34" charset="-128"/>
              </a:rPr>
            </a:br>
            <a:r>
              <a:rPr lang="en-US" altLang="ko-KR" sz="4000" dirty="0">
                <a:solidFill>
                  <a:srgbClr val="555555"/>
                </a:solidFill>
                <a:latin typeface="Spoqa Han Sans Neo" panose="020B0500000000000000" pitchFamily="34" charset="-128"/>
                <a:ea typeface="Spoqa Han Sans Neo" panose="020B0500000000000000" pitchFamily="34" charset="-128"/>
              </a:rPr>
              <a:t>1. </a:t>
            </a:r>
            <a:r>
              <a:rPr lang="ko-KR" altLang="en-US" sz="4000" dirty="0">
                <a:solidFill>
                  <a:srgbClr val="555555"/>
                </a:solidFill>
                <a:latin typeface="Spoqa Han Sans Neo" panose="020B0500000000000000" pitchFamily="34" charset="-128"/>
                <a:ea typeface="Spoqa Han Sans Neo" panose="020B0500000000000000" pitchFamily="34" charset="-128"/>
              </a:rPr>
              <a:t>모델 사이즈가 커짐에 따라</a:t>
            </a:r>
            <a:r>
              <a:rPr lang="en-US" altLang="ko-KR" sz="4000" dirty="0">
                <a:solidFill>
                  <a:srgbClr val="555555"/>
                </a:solidFill>
                <a:latin typeface="Spoqa Han Sans Neo" panose="020B0500000000000000" pitchFamily="34" charset="-128"/>
                <a:ea typeface="Spoqa Han Sans Neo" panose="020B0500000000000000" pitchFamily="34" charset="-128"/>
              </a:rPr>
              <a:t>, </a:t>
            </a:r>
          </a:p>
          <a:p>
            <a:pPr latinLnBrk="1"/>
            <a:r>
              <a:rPr lang="en-US" altLang="ko-KR" sz="4000" dirty="0">
                <a:solidFill>
                  <a:srgbClr val="555555"/>
                </a:solidFill>
                <a:latin typeface="Spoqa Han Sans Neo" panose="020B0500000000000000" pitchFamily="34" charset="-128"/>
                <a:ea typeface="Spoqa Han Sans Neo" panose="020B0500000000000000" pitchFamily="34" charset="-128"/>
              </a:rPr>
              <a:t>2. </a:t>
            </a:r>
            <a:r>
              <a:rPr lang="ko-KR" altLang="en-US" sz="4000" dirty="0">
                <a:solidFill>
                  <a:srgbClr val="555555"/>
                </a:solidFill>
                <a:latin typeface="Spoqa Han Sans Neo" panose="020B0500000000000000" pitchFamily="34" charset="-128"/>
                <a:ea typeface="Spoqa Han Sans Neo" panose="020B0500000000000000" pitchFamily="34" charset="-128"/>
              </a:rPr>
              <a:t>데이터에 노이즈가 많아짐에 따라</a:t>
            </a:r>
            <a:r>
              <a:rPr lang="en-US" altLang="ko-KR" sz="4000" dirty="0">
                <a:solidFill>
                  <a:srgbClr val="555555"/>
                </a:solidFill>
                <a:latin typeface="Spoqa Han Sans Neo" panose="020B0500000000000000" pitchFamily="34" charset="-128"/>
                <a:ea typeface="Spoqa Han Sans Neo" panose="020B0500000000000000" pitchFamily="34" charset="-128"/>
              </a:rPr>
              <a:t>, </a:t>
            </a:r>
          </a:p>
          <a:p>
            <a:pPr latinLnBrk="1"/>
            <a:r>
              <a:rPr lang="en-US" altLang="ko-KR" sz="4000" dirty="0">
                <a:solidFill>
                  <a:srgbClr val="555555"/>
                </a:solidFill>
                <a:latin typeface="Spoqa Han Sans Neo" panose="020B0500000000000000" pitchFamily="34" charset="-128"/>
                <a:ea typeface="Spoqa Han Sans Neo" panose="020B0500000000000000" pitchFamily="34" charset="-128"/>
              </a:rPr>
              <a:t>3. epoch</a:t>
            </a:r>
            <a:r>
              <a:rPr lang="ko-KR" altLang="en-US" sz="4000" dirty="0">
                <a:solidFill>
                  <a:srgbClr val="555555"/>
                </a:solidFill>
                <a:latin typeface="Spoqa Han Sans Neo" panose="020B0500000000000000" pitchFamily="34" charset="-128"/>
                <a:ea typeface="Spoqa Han Sans Neo" panose="020B0500000000000000" pitchFamily="34" charset="-128"/>
              </a:rPr>
              <a:t>가 커짐에 따라 </a:t>
            </a:r>
            <a:endParaRPr lang="en-US" altLang="ko-KR" sz="4000" dirty="0">
              <a:solidFill>
                <a:srgbClr val="555555"/>
              </a:solidFill>
              <a:latin typeface="Spoqa Han Sans Neo" panose="020B0500000000000000" pitchFamily="34" charset="-128"/>
              <a:ea typeface="Spoqa Han Sans Neo" panose="020B0500000000000000" pitchFamily="34" charset="-128"/>
            </a:endParaRPr>
          </a:p>
          <a:p>
            <a:pPr latinLnBrk="1"/>
            <a:r>
              <a:rPr lang="en-US" altLang="ko-KR" sz="4000" i="0" dirty="0">
                <a:solidFill>
                  <a:srgbClr val="555555"/>
                </a:solidFill>
                <a:effectLst/>
                <a:latin typeface="Spoqa Han Sans Neo" panose="020B0500000000000000" pitchFamily="34" charset="-128"/>
                <a:ea typeface="Spoqa Han Sans Neo" panose="020B0500000000000000" pitchFamily="34" charset="-128"/>
              </a:rPr>
              <a:t>4. </a:t>
            </a:r>
            <a:r>
              <a:rPr lang="ko-KR" altLang="en-US" sz="4000" i="0" dirty="0">
                <a:solidFill>
                  <a:srgbClr val="555555"/>
                </a:solidFill>
                <a:effectLst/>
                <a:latin typeface="Spoqa Han Sans Neo" panose="020B0500000000000000" pitchFamily="34" charset="-128"/>
                <a:ea typeface="Spoqa Han Sans Neo" panose="020B0500000000000000" pitchFamily="34" charset="-128"/>
              </a:rPr>
              <a:t>샘플에 따라</a:t>
            </a:r>
            <a:endParaRPr lang="en-US" altLang="ko-KR" sz="4000" i="0" dirty="0">
              <a:solidFill>
                <a:srgbClr val="555555"/>
              </a:solidFill>
              <a:effectLst/>
              <a:latin typeface="Spoqa Han Sans Neo" panose="020B0500000000000000" pitchFamily="34" charset="-128"/>
              <a:ea typeface="Spoqa Han Sans Neo" panose="020B0500000000000000" pitchFamily="34" charset="-128"/>
            </a:endParaRPr>
          </a:p>
          <a:p>
            <a:pPr latinLnBrk="1"/>
            <a:endParaRPr lang="en-US" altLang="ko-Kore-KR" sz="4000" dirty="0">
              <a:solidFill>
                <a:srgbClr val="555555"/>
              </a:solidFill>
              <a:latin typeface="Spoqa Han Sans Neo" panose="020B0500000000000000" pitchFamily="34" charset="-128"/>
              <a:ea typeface="Spoqa Han Sans Neo" panose="020B0500000000000000" pitchFamily="34" charset="-128"/>
            </a:endParaRPr>
          </a:p>
          <a:p>
            <a:pPr latinLnBrk="1"/>
            <a:r>
              <a:rPr lang="ko-KR" altLang="en-US" sz="4000" i="0" dirty="0">
                <a:solidFill>
                  <a:srgbClr val="555555"/>
                </a:solidFill>
                <a:effectLst/>
                <a:latin typeface="Spoqa Han Sans Neo" panose="020B0500000000000000" pitchFamily="34" charset="-128"/>
                <a:ea typeface="Spoqa Han Sans Neo" panose="020B0500000000000000" pitchFamily="34" charset="-128"/>
              </a:rPr>
              <a:t>조금씩 다 달라진다</a:t>
            </a:r>
            <a:r>
              <a:rPr lang="en-US" altLang="ko-KR" sz="4000" i="0" dirty="0">
                <a:solidFill>
                  <a:srgbClr val="555555"/>
                </a:solidFill>
                <a:effectLst/>
                <a:latin typeface="Spoqa Han Sans Neo" panose="020B0500000000000000" pitchFamily="34" charset="-128"/>
                <a:ea typeface="Spoqa Han Sans Neo" panose="020B0500000000000000" pitchFamily="34" charset="-128"/>
              </a:rPr>
              <a:t> !</a:t>
            </a:r>
            <a:endParaRPr lang="en-US" altLang="ko-KR" sz="4000" dirty="0">
              <a:solidFill>
                <a:srgbClr val="555555"/>
              </a:solidFill>
              <a:latin typeface="Spoqa Han Sans Neo" panose="020B0500000000000000" pitchFamily="34" charset="-128"/>
              <a:ea typeface="Spoqa Han Sans Neo" panose="020B0500000000000000" pitchFamily="34" charset="-128"/>
            </a:endParaRPr>
          </a:p>
        </p:txBody>
      </p:sp>
      <p:sp>
        <p:nvSpPr>
          <p:cNvPr id="8" name="Shape 223">
            <a:extLst>
              <a:ext uri="{FF2B5EF4-FFF2-40B4-BE49-F238E27FC236}">
                <a16:creationId xmlns:a16="http://schemas.microsoft.com/office/drawing/2014/main" id="{6A03B9F8-D19B-B040-A466-AD6160454117}"/>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858468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51809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p:txBody>
      </p:sp>
      <p:sp>
        <p:nvSpPr>
          <p:cNvPr id="4" name="직사각형 3">
            <a:extLst>
              <a:ext uri="{FF2B5EF4-FFF2-40B4-BE49-F238E27FC236}">
                <a16:creationId xmlns:a16="http://schemas.microsoft.com/office/drawing/2014/main" id="{191F4FD5-B423-F446-8E4D-197978553A46}"/>
              </a:ext>
            </a:extLst>
          </p:cNvPr>
          <p:cNvSpPr/>
          <p:nvPr/>
        </p:nvSpPr>
        <p:spPr>
          <a:xfrm>
            <a:off x="2270944" y="3710357"/>
            <a:ext cx="19128509" cy="2554545"/>
          </a:xfrm>
          <a:prstGeom prst="rect">
            <a:avLst/>
          </a:prstGeom>
        </p:spPr>
        <p:txBody>
          <a:bodyPr wrap="square">
            <a:spAutoFit/>
          </a:bodyPr>
          <a:lstStyle/>
          <a:p>
            <a:pPr latinLnBrk="1"/>
            <a:r>
              <a:rPr lang="ko-Kore-KR" altLang="en-US" sz="4000" dirty="0">
                <a:solidFill>
                  <a:srgbClr val="555555"/>
                </a:solidFill>
                <a:latin typeface="Spoqa Han Sans Neo" panose="020B0500000000000000" pitchFamily="34" charset="-128"/>
                <a:ea typeface="Spoqa Han Sans Neo" panose="020B0500000000000000" pitchFamily="34" charset="-128"/>
              </a:rPr>
              <a:t>일어나는 것은 알겠는데</a:t>
            </a:r>
            <a:r>
              <a:rPr lang="en-US" altLang="ko-Kore-KR" sz="4000" dirty="0">
                <a:solidFill>
                  <a:srgbClr val="555555"/>
                </a:solidFill>
                <a:latin typeface="Spoqa Han Sans Neo" panose="020B0500000000000000" pitchFamily="34" charset="-128"/>
                <a:ea typeface="Spoqa Han Sans Neo" panose="020B0500000000000000" pitchFamily="34" charset="-128"/>
              </a:rPr>
              <a:t>, </a:t>
            </a:r>
            <a:r>
              <a:rPr lang="ko-Kore-KR" altLang="en-US" sz="4000" dirty="0">
                <a:solidFill>
                  <a:srgbClr val="555555"/>
                </a:solidFill>
                <a:latin typeface="Spoqa Han Sans Neo" panose="020B0500000000000000" pitchFamily="34" charset="-128"/>
                <a:ea typeface="Spoqa Han Sans Neo" panose="020B0500000000000000" pitchFamily="34" charset="-128"/>
              </a:rPr>
              <a:t>모델 사이즈를 늘리는 것 외에 </a:t>
            </a:r>
            <a:endParaRPr lang="en-US" altLang="ko-Kore-KR" sz="4000" dirty="0">
              <a:solidFill>
                <a:srgbClr val="555555"/>
              </a:solidFill>
              <a:latin typeface="Spoqa Han Sans Neo" panose="020B0500000000000000" pitchFamily="34" charset="-128"/>
              <a:ea typeface="Spoqa Han Sans Neo" panose="020B0500000000000000" pitchFamily="34" charset="-128"/>
            </a:endParaRPr>
          </a:p>
          <a:p>
            <a:pPr latinLnBrk="1"/>
            <a:r>
              <a:rPr lang="ko-Kore-KR" altLang="en-US" sz="4000" dirty="0">
                <a:solidFill>
                  <a:srgbClr val="555555"/>
                </a:solidFill>
                <a:latin typeface="Spoqa Han Sans Neo" panose="020B0500000000000000" pitchFamily="34" charset="-128"/>
                <a:ea typeface="Spoqa Han Sans Neo" panose="020B0500000000000000" pitchFamily="34" charset="-128"/>
              </a:rPr>
              <a:t>어떻게 우리가 학습을 조절할 수 있을까</a:t>
            </a:r>
            <a:r>
              <a:rPr lang="en-US" altLang="ko-Kore-KR" sz="4000" dirty="0">
                <a:solidFill>
                  <a:srgbClr val="555555"/>
                </a:solidFill>
                <a:latin typeface="Spoqa Han Sans Neo" panose="020B0500000000000000" pitchFamily="34" charset="-128"/>
                <a:ea typeface="Spoqa Han Sans Neo" panose="020B0500000000000000" pitchFamily="34" charset="-128"/>
              </a:rPr>
              <a:t>?</a:t>
            </a:r>
          </a:p>
          <a:p>
            <a:pPr latinLnBrk="1"/>
            <a:endParaRPr lang="en-US" altLang="ko-KR" sz="4000" dirty="0">
              <a:solidFill>
                <a:srgbClr val="555555"/>
              </a:solidFill>
              <a:latin typeface="Spoqa Han Sans Neo" panose="020B0500000000000000" pitchFamily="34" charset="-128"/>
              <a:ea typeface="Spoqa Han Sans Neo" panose="020B0500000000000000" pitchFamily="34" charset="-128"/>
            </a:endParaRPr>
          </a:p>
          <a:p>
            <a:pPr latinLnBrk="1"/>
            <a:r>
              <a:rPr lang="en-US" altLang="ko-KR" sz="4000" b="1" dirty="0">
                <a:solidFill>
                  <a:srgbClr val="555555"/>
                </a:solidFill>
                <a:latin typeface="Spoqa Han Sans Neo Bold" panose="020B0500000000000000" pitchFamily="34" charset="-128"/>
                <a:ea typeface="Spoqa Han Sans Neo Bold" panose="020B0500000000000000" pitchFamily="34" charset="-128"/>
                <a:sym typeface="Wingdings" pitchFamily="2" charset="2"/>
              </a:rPr>
              <a:t> Regularization!</a:t>
            </a:r>
            <a:endParaRPr lang="en-US" altLang="ko-KR" sz="4000" b="1" dirty="0">
              <a:solidFill>
                <a:srgbClr val="555555"/>
              </a:solidFill>
              <a:latin typeface="Spoqa Han Sans Neo Bold" panose="020B0500000000000000" pitchFamily="34" charset="-128"/>
              <a:ea typeface="Spoqa Han Sans Neo Bold" panose="020B0500000000000000" pitchFamily="34" charset="-128"/>
            </a:endParaRPr>
          </a:p>
        </p:txBody>
      </p:sp>
      <p:sp>
        <p:nvSpPr>
          <p:cNvPr id="7" name="Shape 223">
            <a:extLst>
              <a:ext uri="{FF2B5EF4-FFF2-40B4-BE49-F238E27FC236}">
                <a16:creationId xmlns:a16="http://schemas.microsoft.com/office/drawing/2014/main" id="{813920E5-C736-BA4A-8635-EF59AF2158F9}"/>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263485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3877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 Data augmentation(</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데이터 증강 법</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의 영향</a:t>
            </a: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p:txBody>
      </p:sp>
      <p:pic>
        <p:nvPicPr>
          <p:cNvPr id="2" name="그림 1">
            <a:extLst>
              <a:ext uri="{FF2B5EF4-FFF2-40B4-BE49-F238E27FC236}">
                <a16:creationId xmlns:a16="http://schemas.microsoft.com/office/drawing/2014/main" id="{572B3FAD-A329-F24C-A54B-DC7BC2AC0B99}"/>
              </a:ext>
            </a:extLst>
          </p:cNvPr>
          <p:cNvPicPr>
            <a:picLocks noChangeAspect="1"/>
          </p:cNvPicPr>
          <p:nvPr/>
        </p:nvPicPr>
        <p:blipFill>
          <a:blip r:embed="rId4"/>
          <a:stretch>
            <a:fillRect/>
          </a:stretch>
        </p:blipFill>
        <p:spPr>
          <a:xfrm>
            <a:off x="4873364" y="2976538"/>
            <a:ext cx="13150490" cy="8906706"/>
          </a:xfrm>
          <a:prstGeom prst="rect">
            <a:avLst/>
          </a:prstGeom>
        </p:spPr>
      </p:pic>
      <p:sp>
        <p:nvSpPr>
          <p:cNvPr id="7" name="직사각형 6">
            <a:extLst>
              <a:ext uri="{FF2B5EF4-FFF2-40B4-BE49-F238E27FC236}">
                <a16:creationId xmlns:a16="http://schemas.microsoft.com/office/drawing/2014/main" id="{35C1F2B2-C7BE-2346-9E04-C203A161565B}"/>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8" name="직사각형 7">
            <a:extLst>
              <a:ext uri="{FF2B5EF4-FFF2-40B4-BE49-F238E27FC236}">
                <a16:creationId xmlns:a16="http://schemas.microsoft.com/office/drawing/2014/main" id="{9B08AE2D-6B2C-8B44-86CE-E8FB19F1B8C0}"/>
              </a:ext>
            </a:extLst>
          </p:cNvPr>
          <p:cNvSpPr/>
          <p:nvPr/>
        </p:nvSpPr>
        <p:spPr>
          <a:xfrm>
            <a:off x="2603453" y="12243311"/>
            <a:ext cx="19128509" cy="584775"/>
          </a:xfrm>
          <a:prstGeom prst="rect">
            <a:avLst/>
          </a:prstGeom>
        </p:spPr>
        <p:txBody>
          <a:bodyPr wrap="square">
            <a:spAutoFit/>
          </a:bodyPr>
          <a:lstStyle/>
          <a:p>
            <a:pPr latinLnBrk="1"/>
            <a:r>
              <a:rPr lang="ko-Kore-KR" altLang="en-US" sz="3200" i="0" dirty="0">
                <a:solidFill>
                  <a:srgbClr val="555555"/>
                </a:solidFill>
                <a:effectLst/>
                <a:latin typeface="Spoqa Han Sans Neo" panose="020B0500000000000000" pitchFamily="34" charset="-128"/>
                <a:ea typeface="Spoqa Han Sans Neo" panose="020B0500000000000000" pitchFamily="34" charset="-128"/>
              </a:rPr>
              <a:t>데이터 증강법을 이용하면 학습이 좀 더 안정화 된다</a:t>
            </a:r>
            <a:r>
              <a:rPr lang="en-US" altLang="ko-Kore-KR" sz="3200" i="0" dirty="0">
                <a:solidFill>
                  <a:srgbClr val="555555"/>
                </a:solidFill>
                <a:effectLst/>
                <a:latin typeface="Spoqa Han Sans Neo" panose="020B0500000000000000" pitchFamily="34" charset="-128"/>
                <a:ea typeface="Spoqa Han Sans Neo" panose="020B0500000000000000" pitchFamily="34" charset="-128"/>
              </a:rPr>
              <a:t>.</a:t>
            </a:r>
          </a:p>
        </p:txBody>
      </p:sp>
      <p:sp>
        <p:nvSpPr>
          <p:cNvPr id="10" name="Shape 223">
            <a:extLst>
              <a:ext uri="{FF2B5EF4-FFF2-40B4-BE49-F238E27FC236}">
                <a16:creationId xmlns:a16="http://schemas.microsoft.com/office/drawing/2014/main" id="{709AAB0E-E712-B045-9BF9-CAEB9D08DFAA}"/>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1726349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3877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 Early stopping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과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weight decay</a:t>
            </a:r>
          </a:p>
        </p:txBody>
      </p:sp>
      <p:sp>
        <p:nvSpPr>
          <p:cNvPr id="7" name="직사각형 6">
            <a:extLst>
              <a:ext uri="{FF2B5EF4-FFF2-40B4-BE49-F238E27FC236}">
                <a16:creationId xmlns:a16="http://schemas.microsoft.com/office/drawing/2014/main" id="{35C1F2B2-C7BE-2346-9E04-C203A161565B}"/>
              </a:ext>
            </a:extLst>
          </p:cNvPr>
          <p:cNvSpPr/>
          <p:nvPr/>
        </p:nvSpPr>
        <p:spPr>
          <a:xfrm>
            <a:off x="5084764" y="13224036"/>
            <a:ext cx="14165888" cy="369332"/>
          </a:xfrm>
          <a:prstGeom prst="rect">
            <a:avLst/>
          </a:prstGeom>
        </p:spPr>
        <p:txBody>
          <a:bodyPr wrap="square">
            <a:spAutoFit/>
          </a:bodyPr>
          <a:lstStyle/>
          <a:p>
            <a:r>
              <a:rPr lang="en" altLang="ko-Kore-KR" dirty="0" err="1">
                <a:solidFill>
                  <a:srgbClr val="222222"/>
                </a:solidFill>
                <a:latin typeface="Arial" panose="020B0604020202020204" pitchFamily="34" charset="0"/>
              </a:rPr>
              <a:t>Nakkiran</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Preetum</a:t>
            </a:r>
            <a:r>
              <a:rPr lang="en" altLang="ko-Kore-KR" dirty="0">
                <a:solidFill>
                  <a:srgbClr val="222222"/>
                </a:solidFill>
                <a:latin typeface="Arial" panose="020B0604020202020204" pitchFamily="34" charset="0"/>
              </a:rPr>
              <a:t>, et al. "Deep double descent: Where bigger models and more data hurt."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arXiv:1912.02292</a:t>
            </a:r>
            <a:r>
              <a:rPr lang="en" altLang="ko-Kore-KR" dirty="0">
                <a:solidFill>
                  <a:srgbClr val="222222"/>
                </a:solidFill>
                <a:latin typeface="Arial" panose="020B0604020202020204" pitchFamily="34" charset="0"/>
              </a:rPr>
              <a:t> (2019).</a:t>
            </a:r>
            <a:endParaRPr lang="ko-Kore-KR" altLang="en-US" dirty="0"/>
          </a:p>
        </p:txBody>
      </p:sp>
      <p:sp>
        <p:nvSpPr>
          <p:cNvPr id="8" name="직사각형 7">
            <a:extLst>
              <a:ext uri="{FF2B5EF4-FFF2-40B4-BE49-F238E27FC236}">
                <a16:creationId xmlns:a16="http://schemas.microsoft.com/office/drawing/2014/main" id="{9B08AE2D-6B2C-8B44-86CE-E8FB19F1B8C0}"/>
              </a:ext>
            </a:extLst>
          </p:cNvPr>
          <p:cNvSpPr/>
          <p:nvPr/>
        </p:nvSpPr>
        <p:spPr>
          <a:xfrm>
            <a:off x="2603453" y="12243311"/>
            <a:ext cx="19128509" cy="584775"/>
          </a:xfrm>
          <a:prstGeom prst="rect">
            <a:avLst/>
          </a:prstGeom>
        </p:spPr>
        <p:txBody>
          <a:bodyPr wrap="square">
            <a:spAutoFit/>
          </a:bodyPr>
          <a:lstStyle/>
          <a:p>
            <a:pPr latinLnBrk="1"/>
            <a:r>
              <a:rPr lang="en-US" altLang="ko-Kore-KR" sz="3200" dirty="0">
                <a:solidFill>
                  <a:srgbClr val="555555"/>
                </a:solidFill>
                <a:latin typeface="Spoqa Han Sans Neo" panose="020B0500000000000000" pitchFamily="34" charset="-128"/>
                <a:ea typeface="Spoqa Han Sans Neo" panose="020B0500000000000000" pitchFamily="34" charset="-128"/>
              </a:rPr>
              <a:t>Early Stopping</a:t>
            </a:r>
            <a:r>
              <a:rPr lang="ko-Kore-KR" altLang="en-US" sz="3200" dirty="0">
                <a:solidFill>
                  <a:srgbClr val="555555"/>
                </a:solidFill>
                <a:latin typeface="Spoqa Han Sans Neo" panose="020B0500000000000000" pitchFamily="34" charset="-128"/>
                <a:ea typeface="Spoqa Han Sans Neo" panose="020B0500000000000000" pitchFamily="34" charset="-128"/>
              </a:rPr>
              <a:t>과 </a:t>
            </a:r>
            <a:r>
              <a:rPr lang="en-US" altLang="ko-Kore-KR" sz="3200" dirty="0">
                <a:solidFill>
                  <a:srgbClr val="555555"/>
                </a:solidFill>
                <a:latin typeface="Spoqa Han Sans Neo" panose="020B0500000000000000" pitchFamily="34" charset="-128"/>
                <a:ea typeface="Spoqa Han Sans Neo" panose="020B0500000000000000" pitchFamily="34" charset="-128"/>
              </a:rPr>
              <a:t>weight decay (norm</a:t>
            </a:r>
            <a:r>
              <a:rPr lang="ko-Kore-KR" altLang="en-US" sz="3200" dirty="0">
                <a:solidFill>
                  <a:srgbClr val="555555"/>
                </a:solidFill>
                <a:latin typeface="Spoqa Han Sans Neo" panose="020B0500000000000000" pitchFamily="34" charset="-128"/>
                <a:ea typeface="Spoqa Han Sans Neo" panose="020B0500000000000000" pitchFamily="34" charset="-128"/>
              </a:rPr>
              <a:t>기반 정규화</a:t>
            </a:r>
            <a:r>
              <a:rPr lang="en-US" altLang="ko-Kore-KR" sz="3200" dirty="0">
                <a:solidFill>
                  <a:srgbClr val="555555"/>
                </a:solidFill>
                <a:latin typeface="Spoqa Han Sans Neo" panose="020B0500000000000000" pitchFamily="34" charset="-128"/>
                <a:ea typeface="Spoqa Han Sans Neo" panose="020B0500000000000000" pitchFamily="34" charset="-128"/>
              </a:rPr>
              <a:t>) </a:t>
            </a:r>
            <a:r>
              <a:rPr lang="ko-Kore-KR" altLang="en-US" sz="3200" dirty="0">
                <a:solidFill>
                  <a:srgbClr val="555555"/>
                </a:solidFill>
                <a:latin typeface="Spoqa Han Sans Neo" panose="020B0500000000000000" pitchFamily="34" charset="-128"/>
                <a:ea typeface="Spoqa Han Sans Neo" panose="020B0500000000000000" pitchFamily="34" charset="-128"/>
              </a:rPr>
              <a:t>역시 본 현상을 완화한다</a:t>
            </a:r>
            <a:r>
              <a:rPr lang="en-US" altLang="ko-Kore-KR" sz="3200" dirty="0">
                <a:solidFill>
                  <a:srgbClr val="555555"/>
                </a:solidFill>
                <a:latin typeface="Spoqa Han Sans Neo" panose="020B0500000000000000" pitchFamily="34" charset="-128"/>
                <a:ea typeface="Spoqa Han Sans Neo" panose="020B0500000000000000" pitchFamily="34" charset="-128"/>
              </a:rPr>
              <a:t>.</a:t>
            </a:r>
            <a:endParaRPr lang="en-US" altLang="ko-Kore-KR" sz="3200" i="0" dirty="0">
              <a:solidFill>
                <a:srgbClr val="555555"/>
              </a:solidFill>
              <a:effectLst/>
              <a:latin typeface="Spoqa Han Sans Neo" panose="020B0500000000000000" pitchFamily="34" charset="-128"/>
              <a:ea typeface="Spoqa Han Sans Neo" panose="020B0500000000000000" pitchFamily="34" charset="-128"/>
            </a:endParaRPr>
          </a:p>
        </p:txBody>
      </p:sp>
      <p:pic>
        <p:nvPicPr>
          <p:cNvPr id="12290" name="Picture 2">
            <a:extLst>
              <a:ext uri="{FF2B5EF4-FFF2-40B4-BE49-F238E27FC236}">
                <a16:creationId xmlns:a16="http://schemas.microsoft.com/office/drawing/2014/main" id="{7378EF0E-1E94-9443-81EE-8BE573FD7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764" y="3439569"/>
            <a:ext cx="13388025" cy="839296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223">
            <a:extLst>
              <a:ext uri="{FF2B5EF4-FFF2-40B4-BE49-F238E27FC236}">
                <a16:creationId xmlns:a16="http://schemas.microsoft.com/office/drawing/2014/main" id="{2F3807FC-A418-E042-B37B-DD63F29EBDCE}"/>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2129852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13877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Deep Double Descent</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 </a:t>
            </a:r>
            <a:r>
              <a:rPr kumimoji="1" lang="en-US" altLang="ko-Kore-KR" sz="3200" dirty="0">
                <a:latin typeface="Spoqa Han Sans Neo" panose="020B0500000000000000" pitchFamily="34" charset="-128"/>
                <a:ea typeface="Spoqa Han Sans Neo" panose="020B0500000000000000" pitchFamily="34" charset="-128"/>
                <a:sym typeface="Wingdings" pitchFamily="2" charset="2"/>
              </a:rPr>
              <a:t>L2 regularization</a:t>
            </a: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p:txBody>
      </p:sp>
      <p:sp>
        <p:nvSpPr>
          <p:cNvPr id="7" name="직사각형 6">
            <a:extLst>
              <a:ext uri="{FF2B5EF4-FFF2-40B4-BE49-F238E27FC236}">
                <a16:creationId xmlns:a16="http://schemas.microsoft.com/office/drawing/2014/main" id="{35C1F2B2-C7BE-2346-9E04-C203A161565B}"/>
              </a:ext>
            </a:extLst>
          </p:cNvPr>
          <p:cNvSpPr/>
          <p:nvPr/>
        </p:nvSpPr>
        <p:spPr>
          <a:xfrm>
            <a:off x="6662112" y="13123008"/>
            <a:ext cx="14165888" cy="369332"/>
          </a:xfrm>
          <a:prstGeom prst="rect">
            <a:avLst/>
          </a:prstGeom>
        </p:spPr>
        <p:txBody>
          <a:bodyPr wrap="square">
            <a:spAutoFit/>
          </a:bodyPr>
          <a:lstStyle/>
          <a:p>
            <a:r>
              <a:rPr lang="en" altLang="ko-Kore-KR" dirty="0" err="1"/>
              <a:t>Nakkiran</a:t>
            </a:r>
            <a:r>
              <a:rPr lang="en" altLang="ko-Kore-KR" dirty="0"/>
              <a:t>, </a:t>
            </a:r>
            <a:r>
              <a:rPr lang="en" altLang="ko-Kore-KR" dirty="0" err="1"/>
              <a:t>Preetum</a:t>
            </a:r>
            <a:r>
              <a:rPr lang="en" altLang="ko-Kore-KR" dirty="0"/>
              <a:t>, et al. "Optimal regularization can mitigate double descent." </a:t>
            </a:r>
            <a:r>
              <a:rPr lang="en" altLang="ko-Kore-KR" i="1" dirty="0" err="1"/>
              <a:t>arXiv</a:t>
            </a:r>
            <a:r>
              <a:rPr lang="en" altLang="ko-Kore-KR" i="1" dirty="0"/>
              <a:t> preprint arXiv:2003.01897</a:t>
            </a:r>
            <a:r>
              <a:rPr lang="en" altLang="ko-Kore-KR" dirty="0"/>
              <a:t> (2020).</a:t>
            </a:r>
            <a:endParaRPr lang="ko-Kore-KR" altLang="en-US" dirty="0"/>
          </a:p>
        </p:txBody>
      </p:sp>
      <p:sp>
        <p:nvSpPr>
          <p:cNvPr id="8" name="직사각형 7">
            <a:extLst>
              <a:ext uri="{FF2B5EF4-FFF2-40B4-BE49-F238E27FC236}">
                <a16:creationId xmlns:a16="http://schemas.microsoft.com/office/drawing/2014/main" id="{9B08AE2D-6B2C-8B44-86CE-E8FB19F1B8C0}"/>
              </a:ext>
            </a:extLst>
          </p:cNvPr>
          <p:cNvSpPr/>
          <p:nvPr/>
        </p:nvSpPr>
        <p:spPr>
          <a:xfrm>
            <a:off x="2626951" y="11859172"/>
            <a:ext cx="19128509" cy="1077218"/>
          </a:xfrm>
          <a:prstGeom prst="rect">
            <a:avLst/>
          </a:prstGeom>
        </p:spPr>
        <p:txBody>
          <a:bodyPr wrap="square">
            <a:spAutoFit/>
          </a:bodyPr>
          <a:lstStyle/>
          <a:p>
            <a:pPr latinLnBrk="1"/>
            <a:r>
              <a:rPr lang="ko-Kore-KR" altLang="en-US" sz="3200" dirty="0">
                <a:solidFill>
                  <a:srgbClr val="53585F"/>
                </a:solidFill>
                <a:latin typeface="Spoqa Han Sans Neo" panose="020B0500000000000000" pitchFamily="34" charset="-128"/>
                <a:ea typeface="Spoqa Han Sans Neo" panose="020B0500000000000000" pitchFamily="34" charset="-128"/>
              </a:rPr>
              <a:t>파생된 다른 논문</a:t>
            </a:r>
            <a:r>
              <a:rPr lang="en-US" altLang="ko-Kore-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err="1">
                <a:solidFill>
                  <a:srgbClr val="53585F"/>
                </a:solidFill>
                <a:latin typeface="Spoqa Han Sans Neo" panose="020B0500000000000000" pitchFamily="34" charset="-128"/>
                <a:ea typeface="Spoqa Han Sans Neo" panose="020B0500000000000000" pitchFamily="34" charset="-128"/>
              </a:rPr>
              <a:t>Nakkiran</a:t>
            </a:r>
            <a:r>
              <a:rPr lang="en" altLang="ko-Kore-KR" sz="3200" dirty="0">
                <a:solidFill>
                  <a:srgbClr val="53585F"/>
                </a:solidFill>
                <a:latin typeface="Spoqa Han Sans Neo" panose="020B0500000000000000" pitchFamily="34" charset="-128"/>
                <a:ea typeface="Spoqa Han Sans Neo" panose="020B0500000000000000" pitchFamily="34" charset="-128"/>
              </a:rPr>
              <a:t>, </a:t>
            </a:r>
            <a:r>
              <a:rPr lang="en" altLang="ko-Kore-KR" sz="3200" dirty="0" err="1">
                <a:solidFill>
                  <a:srgbClr val="53585F"/>
                </a:solidFill>
                <a:latin typeface="Spoqa Han Sans Neo" panose="020B0500000000000000" pitchFamily="34" charset="-128"/>
                <a:ea typeface="Spoqa Han Sans Neo" panose="020B0500000000000000" pitchFamily="34" charset="-128"/>
              </a:rPr>
              <a:t>Preetum</a:t>
            </a:r>
            <a:r>
              <a:rPr lang="en" altLang="ko-Kore-KR" sz="3200" dirty="0">
                <a:solidFill>
                  <a:srgbClr val="53585F"/>
                </a:solidFill>
                <a:latin typeface="Spoqa Han Sans Neo" panose="020B0500000000000000" pitchFamily="34" charset="-128"/>
                <a:ea typeface="Spoqa Han Sans Neo" panose="020B0500000000000000" pitchFamily="34" charset="-128"/>
              </a:rPr>
              <a:t> ICLR 2021</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ore-KR" altLang="en-US" sz="3200" dirty="0">
                <a:solidFill>
                  <a:srgbClr val="53585F"/>
                </a:solidFill>
                <a:latin typeface="Spoqa Han Sans Neo" panose="020B0500000000000000" pitchFamily="34" charset="-128"/>
                <a:ea typeface="Spoqa Han Sans Neo" panose="020B0500000000000000" pitchFamily="34" charset="-128"/>
              </a:rPr>
              <a:t>에도 최적화가 잘 된</a:t>
            </a:r>
            <a:r>
              <a:rPr lang="en-US" altLang="ko-Kore-KR" sz="3200" dirty="0">
                <a:solidFill>
                  <a:srgbClr val="53585F"/>
                </a:solidFill>
                <a:latin typeface="Spoqa Han Sans Neo" panose="020B0500000000000000" pitchFamily="34" charset="-128"/>
                <a:ea typeface="Spoqa Han Sans Neo" panose="020B0500000000000000" pitchFamily="34" charset="-128"/>
              </a:rPr>
              <a:t>, L2 </a:t>
            </a:r>
            <a:r>
              <a:rPr lang="en-US" altLang="ko-Kore-KR" sz="3200" dirty="0" err="1">
                <a:solidFill>
                  <a:srgbClr val="53585F"/>
                </a:solidFill>
                <a:latin typeface="Spoqa Han Sans Neo" panose="020B0500000000000000" pitchFamily="34" charset="-128"/>
                <a:ea typeface="Spoqa Han Sans Neo" panose="020B0500000000000000" pitchFamily="34" charset="-128"/>
              </a:rPr>
              <a:t>regularizer</a:t>
            </a:r>
            <a:r>
              <a:rPr lang="ko-Kore-KR" altLang="en-US" sz="3200" dirty="0">
                <a:solidFill>
                  <a:srgbClr val="53585F"/>
                </a:solidFill>
                <a:latin typeface="Spoqa Han Sans Neo" panose="020B0500000000000000" pitchFamily="34" charset="-128"/>
                <a:ea typeface="Spoqa Han Sans Neo" panose="020B0500000000000000" pitchFamily="34" charset="-128"/>
              </a:rPr>
              <a:t>는 </a:t>
            </a:r>
            <a:r>
              <a:rPr lang="en-US" altLang="ko-Kore-KR" sz="3200" dirty="0">
                <a:solidFill>
                  <a:srgbClr val="53585F"/>
                </a:solidFill>
                <a:latin typeface="Spoqa Han Sans Neo" panose="020B0500000000000000" pitchFamily="34" charset="-128"/>
                <a:ea typeface="Spoqa Han Sans Neo" panose="020B0500000000000000" pitchFamily="34" charset="-128"/>
              </a:rPr>
              <a:t>deep double descent</a:t>
            </a:r>
            <a:r>
              <a:rPr lang="ko-Kore-KR" altLang="en-US" sz="3200" dirty="0">
                <a:solidFill>
                  <a:srgbClr val="53585F"/>
                </a:solidFill>
                <a:latin typeface="Spoqa Han Sans Neo" panose="020B0500000000000000" pitchFamily="34" charset="-128"/>
                <a:ea typeface="Spoqa Han Sans Neo" panose="020B0500000000000000" pitchFamily="34" charset="-128"/>
              </a:rPr>
              <a:t>를 완화한다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endParaRPr lang="en-US" altLang="ko-Kore-KR" sz="3200" i="0" dirty="0">
              <a:solidFill>
                <a:srgbClr val="53585F"/>
              </a:solidFill>
              <a:effectLst/>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151811B5-7095-1549-AA35-85818171C832}"/>
              </a:ext>
            </a:extLst>
          </p:cNvPr>
          <p:cNvPicPr>
            <a:picLocks noChangeAspect="1"/>
          </p:cNvPicPr>
          <p:nvPr/>
        </p:nvPicPr>
        <p:blipFill>
          <a:blip r:embed="rId4"/>
          <a:stretch>
            <a:fillRect/>
          </a:stretch>
        </p:blipFill>
        <p:spPr>
          <a:xfrm>
            <a:off x="1879573" y="4917594"/>
            <a:ext cx="12427383" cy="5893185"/>
          </a:xfrm>
          <a:prstGeom prst="rect">
            <a:avLst/>
          </a:prstGeom>
        </p:spPr>
      </p:pic>
      <p:pic>
        <p:nvPicPr>
          <p:cNvPr id="3" name="그림 2">
            <a:extLst>
              <a:ext uri="{FF2B5EF4-FFF2-40B4-BE49-F238E27FC236}">
                <a16:creationId xmlns:a16="http://schemas.microsoft.com/office/drawing/2014/main" id="{E5D4D48F-4CEB-364C-B239-FB8A5F37222E}"/>
              </a:ext>
            </a:extLst>
          </p:cNvPr>
          <p:cNvPicPr>
            <a:picLocks noChangeAspect="1"/>
          </p:cNvPicPr>
          <p:nvPr/>
        </p:nvPicPr>
        <p:blipFill>
          <a:blip r:embed="rId5"/>
          <a:stretch>
            <a:fillRect/>
          </a:stretch>
        </p:blipFill>
        <p:spPr>
          <a:xfrm>
            <a:off x="14556338" y="4672445"/>
            <a:ext cx="8551457" cy="6383482"/>
          </a:xfrm>
          <a:prstGeom prst="rect">
            <a:avLst/>
          </a:prstGeom>
        </p:spPr>
      </p:pic>
      <p:sp>
        <p:nvSpPr>
          <p:cNvPr id="10" name="Shape 223">
            <a:extLst>
              <a:ext uri="{FF2B5EF4-FFF2-40B4-BE49-F238E27FC236}">
                <a16:creationId xmlns:a16="http://schemas.microsoft.com/office/drawing/2014/main" id="{73A0CCE5-6D31-304B-954C-449672A495DB}"/>
              </a:ext>
            </a:extLst>
          </p:cNvPr>
          <p:cNvSpPr/>
          <p:nvPr/>
        </p:nvSpPr>
        <p:spPr>
          <a:xfrm>
            <a:off x="20828000" y="2200124"/>
            <a:ext cx="2540000"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br>
              <a:rPr lang="en-US" altLang="ko-KR" dirty="0"/>
            </a:br>
            <a:r>
              <a:rPr lang="en-US" altLang="ko-KR" dirty="0"/>
              <a:t>[Theory Session]</a:t>
            </a:r>
            <a:endParaRPr lang="ko-KR" altLang="en-US" dirty="0"/>
          </a:p>
        </p:txBody>
      </p:sp>
    </p:spTree>
    <p:extLst>
      <p:ext uri="{BB962C8B-B14F-4D97-AF65-F5344CB8AC3E}">
        <p14:creationId xmlns:p14="http://schemas.microsoft.com/office/powerpoint/2010/main" val="30536011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a:t>
            </a:r>
            <a:r>
              <a:rPr lang="ko-Kore-KR" altLang="en-US" b="1"/>
              <a:t>심화학습</a:t>
            </a:r>
            <a:r>
              <a:rPr lang="en-US" altLang="ko-Kore-KR" b="1"/>
              <a:t>] </a:t>
            </a:r>
            <a:r>
              <a:rPr lang="ko-Kore-KR" altLang="en-US" b="1"/>
              <a:t>참고하면 좋은 자료들</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78</a:t>
            </a:fld>
            <a:endParaRPr kumimoji="1" lang="ko-Kore-KR" altLang="en-US" sz="150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1966068" y="2575606"/>
            <a:ext cx="21401931" cy="1088246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800" dirty="0">
              <a:latin typeface="Spoqa Han Sans Neo" panose="020B0500000000000000" pitchFamily="34" charset="-128"/>
              <a:ea typeface="Spoqa Han Sans Neo" panose="020B0500000000000000" pitchFamily="34" charset="-128"/>
              <a:hlinkClick r:id="rId4">
                <a:extLst>
                  <a:ext uri="{A12FA001-AC4F-418D-AE19-62706E023703}">
                    <ahyp:hlinkClr xmlns:ahyp="http://schemas.microsoft.com/office/drawing/2018/hyperlinkcolor" val="tx"/>
                  </a:ext>
                </a:extLst>
              </a:hlinkClick>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800" dirty="0">
                <a:latin typeface="Spoqa Han Sans Neo" panose="020B0500000000000000" pitchFamily="34" charset="-128"/>
                <a:ea typeface="Spoqa Han Sans Neo" panose="020B0500000000000000" pitchFamily="34" charset="-128"/>
                <a:sym typeface="SpoqaHanSans-Bold"/>
              </a:rPr>
              <a:t>Goodfellow, Ian, </a:t>
            </a:r>
            <a:r>
              <a:rPr lang="en" altLang="ko-Kore-KR" sz="2800" dirty="0" err="1">
                <a:latin typeface="Spoqa Han Sans Neo" panose="020B0500000000000000" pitchFamily="34" charset="-128"/>
                <a:ea typeface="Spoqa Han Sans Neo" panose="020B0500000000000000" pitchFamily="34" charset="-128"/>
                <a:sym typeface="SpoqaHanSans-Bold"/>
              </a:rPr>
              <a:t>Yoshua</a:t>
            </a:r>
            <a:r>
              <a:rPr lang="en" altLang="ko-Kore-KR" sz="2800" dirty="0">
                <a:latin typeface="Spoqa Han Sans Neo" panose="020B0500000000000000" pitchFamily="34" charset="-128"/>
                <a:ea typeface="Spoqa Han Sans Neo" panose="020B0500000000000000" pitchFamily="34" charset="-128"/>
                <a:sym typeface="SpoqaHanSans-Bold"/>
              </a:rPr>
              <a:t> </a:t>
            </a:r>
            <a:r>
              <a:rPr lang="en" altLang="ko-Kore-KR" sz="2800" dirty="0" err="1">
                <a:latin typeface="Spoqa Han Sans Neo" panose="020B0500000000000000" pitchFamily="34" charset="-128"/>
                <a:ea typeface="Spoqa Han Sans Neo" panose="020B0500000000000000" pitchFamily="34" charset="-128"/>
                <a:sym typeface="SpoqaHanSans-Bold"/>
              </a:rPr>
              <a:t>Bengio</a:t>
            </a:r>
            <a:r>
              <a:rPr lang="en" altLang="ko-Kore-KR" sz="2800" dirty="0">
                <a:latin typeface="Spoqa Han Sans Neo" panose="020B0500000000000000" pitchFamily="34" charset="-128"/>
                <a:ea typeface="Spoqa Han Sans Neo" panose="020B0500000000000000" pitchFamily="34" charset="-128"/>
                <a:sym typeface="SpoqaHanSans-Bold"/>
              </a:rPr>
              <a:t>, and Aaron Courville. </a:t>
            </a:r>
            <a:r>
              <a:rPr lang="en" altLang="ko-Kore-KR" sz="2800" i="1" dirty="0">
                <a:latin typeface="Spoqa Han Sans Neo Bold" panose="020B0500000000000000" pitchFamily="34" charset="-128"/>
                <a:ea typeface="Spoqa Han Sans Neo Bold" panose="020B0500000000000000" pitchFamily="34" charset="-128"/>
                <a:sym typeface="SpoqaHanSans-Bold"/>
              </a:rPr>
              <a:t>Deep learning</a:t>
            </a:r>
            <a:r>
              <a:rPr lang="en" altLang="ko-Kore-KR" sz="2800" dirty="0">
                <a:latin typeface="Spoqa Han Sans Neo" panose="020B0500000000000000" pitchFamily="34" charset="-128"/>
                <a:ea typeface="Spoqa Han Sans Neo" panose="020B0500000000000000" pitchFamily="34" charset="-128"/>
                <a:sym typeface="SpoqaHanSans-Bold"/>
              </a:rPr>
              <a:t>. MIT press, 2016.</a:t>
            </a:r>
            <a:endParaRPr kumimoji="1" lang="en-US" altLang="ko-Kore-KR" sz="2800" dirty="0">
              <a:latin typeface="Spoqa Han Sans Neo" panose="020B0500000000000000" pitchFamily="34" charset="-128"/>
              <a:ea typeface="Spoqa Han Sans Neo" panose="020B0500000000000000" pitchFamily="34" charset="-128"/>
              <a:hlinkClick r:id="rId4">
                <a:extLst>
                  <a:ext uri="{A12FA001-AC4F-418D-AE19-62706E023703}">
                    <ahyp:hlinkClr xmlns:ahyp="http://schemas.microsoft.com/office/drawing/2018/hyperlinkcolor" val="tx"/>
                  </a:ext>
                </a:extLst>
              </a:hlinkClick>
            </a:endParaRP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hlinkClick r:id="rId5">
                  <a:extLst>
                    <a:ext uri="{A12FA001-AC4F-418D-AE19-62706E023703}">
                      <ahyp:hlinkClr xmlns:ahyp="http://schemas.microsoft.com/office/drawing/2018/hyperlinkcolor" val="tx"/>
                    </a:ext>
                  </a:extLst>
                </a:hlinkClick>
              </a:rPr>
              <a:t>https://www.deeplearningbook.org</a:t>
            </a:r>
            <a:r>
              <a:rPr kumimoji="1" lang="en-US" altLang="ko-Kore-KR" sz="2800" dirty="0">
                <a:latin typeface="Spoqa Han Sans Neo" panose="020B0500000000000000" pitchFamily="34" charset="-128"/>
                <a:ea typeface="Spoqa Han Sans Neo" panose="020B0500000000000000" pitchFamily="34" charset="-128"/>
              </a:rPr>
              <a:t> [Chapter 7]</a:t>
            </a: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2800" dirty="0">
              <a:latin typeface="Spoqa Han Sans Neo" panose="020B0500000000000000" pitchFamily="34" charset="-128"/>
              <a:ea typeface="Spoqa Han Sans Neo" panose="020B0500000000000000" pitchFamily="34" charset="-128"/>
            </a:endParaRP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관련 논문</a:t>
            </a:r>
            <a:r>
              <a:rPr kumimoji="1" lang="en-US" altLang="ko-Kore-KR" sz="2800" dirty="0">
                <a:latin typeface="Spoqa Han Sans Neo" panose="020B0500000000000000" pitchFamily="34" charset="-128"/>
                <a:ea typeface="Spoqa Han Sans Neo" panose="020B0500000000000000" pitchFamily="34" charset="-128"/>
              </a:rPr>
              <a:t>.</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Srivastava, Nitish, et al. "Dropout: a simple way to prevent neural networks from overfitting." The journal of machine learning research 15.1 (2014): 1929-1958.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Wan, Li, et al. "Regularization of neural networks using </a:t>
            </a:r>
            <a:r>
              <a:rPr lang="en" altLang="ko-Kore-KR" sz="2000" dirty="0" err="1">
                <a:latin typeface="Spoqa Han Sans Neo" panose="020B0500000000000000" pitchFamily="34" charset="-128"/>
                <a:ea typeface="Spoqa Han Sans Neo" panose="020B0500000000000000" pitchFamily="34" charset="-128"/>
              </a:rPr>
              <a:t>dropconnect</a:t>
            </a:r>
            <a:r>
              <a:rPr lang="en" altLang="ko-Kore-KR" sz="2000" dirty="0">
                <a:latin typeface="Spoqa Han Sans Neo" panose="020B0500000000000000" pitchFamily="34" charset="-128"/>
                <a:ea typeface="Spoqa Han Sans Neo" panose="020B0500000000000000" pitchFamily="34" charset="-128"/>
              </a:rPr>
              <a:t>." International conference on machine learning. PMLR, 2013</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Goodfellow, Ian J., Jonathon </a:t>
            </a:r>
            <a:r>
              <a:rPr lang="en" altLang="ko-Kore-KR" sz="2000" dirty="0" err="1">
                <a:latin typeface="Spoqa Han Sans Neo" panose="020B0500000000000000" pitchFamily="34" charset="-128"/>
                <a:ea typeface="Spoqa Han Sans Neo" panose="020B0500000000000000" pitchFamily="34" charset="-128"/>
              </a:rPr>
              <a:t>Shlens</a:t>
            </a:r>
            <a:r>
              <a:rPr lang="en" altLang="ko-Kore-KR" sz="2000" dirty="0">
                <a:latin typeface="Spoqa Han Sans Neo" panose="020B0500000000000000" pitchFamily="34" charset="-128"/>
                <a:ea typeface="Spoqa Han Sans Neo" panose="020B0500000000000000" pitchFamily="34" charset="-128"/>
              </a:rPr>
              <a:t>, and Christian </a:t>
            </a:r>
            <a:r>
              <a:rPr lang="en" altLang="ko-Kore-KR" sz="2000" dirty="0" err="1">
                <a:latin typeface="Spoqa Han Sans Neo" panose="020B0500000000000000" pitchFamily="34" charset="-128"/>
                <a:ea typeface="Spoqa Han Sans Neo" panose="020B0500000000000000" pitchFamily="34" charset="-128"/>
              </a:rPr>
              <a:t>Szegedy</a:t>
            </a:r>
            <a:r>
              <a:rPr lang="en" altLang="ko-Kore-KR" sz="2000" dirty="0">
                <a:latin typeface="Spoqa Han Sans Neo" panose="020B0500000000000000" pitchFamily="34" charset="-128"/>
                <a:ea typeface="Spoqa Han Sans Neo" panose="020B0500000000000000" pitchFamily="34" charset="-128"/>
              </a:rPr>
              <a:t>. "Explaining and harnessing adversarial examples." </a:t>
            </a:r>
            <a:r>
              <a:rPr lang="en" altLang="ko-Kore-KR" sz="2000" dirty="0" err="1">
                <a:latin typeface="Spoqa Han Sans Neo" panose="020B0500000000000000" pitchFamily="34" charset="-128"/>
                <a:ea typeface="Spoqa Han Sans Neo" panose="020B0500000000000000" pitchFamily="34" charset="-128"/>
              </a:rPr>
              <a:t>arXiv</a:t>
            </a:r>
            <a:r>
              <a:rPr lang="en" altLang="ko-Kore-KR" sz="2000" dirty="0">
                <a:latin typeface="Spoqa Han Sans Neo" panose="020B0500000000000000" pitchFamily="34" charset="-128"/>
                <a:ea typeface="Spoqa Han Sans Neo" panose="020B0500000000000000" pitchFamily="34" charset="-128"/>
              </a:rPr>
              <a:t> preprint arXiv:1412.6572 (2014).</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Shorten, Connor, and </a:t>
            </a:r>
            <a:r>
              <a:rPr lang="en" altLang="ko-Kore-KR" sz="2000" dirty="0" err="1">
                <a:latin typeface="Spoqa Han Sans Neo" panose="020B0500000000000000" pitchFamily="34" charset="-128"/>
                <a:ea typeface="Spoqa Han Sans Neo" panose="020B0500000000000000" pitchFamily="34" charset="-128"/>
              </a:rPr>
              <a:t>Taghi</a:t>
            </a:r>
            <a:r>
              <a:rPr lang="en" altLang="ko-Kore-KR" sz="2000" dirty="0">
                <a:latin typeface="Spoqa Han Sans Neo" panose="020B0500000000000000" pitchFamily="34" charset="-128"/>
                <a:ea typeface="Spoqa Han Sans Neo" panose="020B0500000000000000" pitchFamily="34" charset="-128"/>
              </a:rPr>
              <a:t> M. </a:t>
            </a:r>
            <a:r>
              <a:rPr lang="en" altLang="ko-Kore-KR" sz="2000" dirty="0" err="1">
                <a:latin typeface="Spoqa Han Sans Neo" panose="020B0500000000000000" pitchFamily="34" charset="-128"/>
                <a:ea typeface="Spoqa Han Sans Neo" panose="020B0500000000000000" pitchFamily="34" charset="-128"/>
              </a:rPr>
              <a:t>Khoshgoftaar</a:t>
            </a:r>
            <a:r>
              <a:rPr lang="en" altLang="ko-Kore-KR" sz="2000" dirty="0">
                <a:latin typeface="Spoqa Han Sans Neo" panose="020B0500000000000000" pitchFamily="34" charset="-128"/>
                <a:ea typeface="Spoqa Han Sans Neo" panose="020B0500000000000000" pitchFamily="34" charset="-128"/>
              </a:rPr>
              <a:t>. "A survey on image data augmentation for deep learning." Journal of Big Data 6.1 (2019): 1-48.</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Zhang, </a:t>
            </a:r>
            <a:r>
              <a:rPr lang="en" altLang="ko-Kore-KR" sz="2000" dirty="0" err="1">
                <a:latin typeface="Spoqa Han Sans Neo" panose="020B0500000000000000" pitchFamily="34" charset="-128"/>
                <a:ea typeface="Spoqa Han Sans Neo" panose="020B0500000000000000" pitchFamily="34" charset="-128"/>
              </a:rPr>
              <a:t>Hongyi</a:t>
            </a:r>
            <a:r>
              <a:rPr lang="en" altLang="ko-Kore-KR" sz="2000" dirty="0">
                <a:latin typeface="Spoqa Han Sans Neo" panose="020B0500000000000000" pitchFamily="34" charset="-128"/>
                <a:ea typeface="Spoqa Han Sans Neo" panose="020B0500000000000000" pitchFamily="34" charset="-128"/>
              </a:rPr>
              <a:t>, et al. "</a:t>
            </a:r>
            <a:r>
              <a:rPr lang="en" altLang="ko-Kore-KR" sz="2000" dirty="0" err="1">
                <a:latin typeface="Spoqa Han Sans Neo" panose="020B0500000000000000" pitchFamily="34" charset="-128"/>
                <a:ea typeface="Spoqa Han Sans Neo" panose="020B0500000000000000" pitchFamily="34" charset="-128"/>
              </a:rPr>
              <a:t>mixup</a:t>
            </a:r>
            <a:r>
              <a:rPr lang="en" altLang="ko-Kore-KR" sz="2000" dirty="0">
                <a:latin typeface="Spoqa Han Sans Neo" panose="020B0500000000000000" pitchFamily="34" charset="-128"/>
                <a:ea typeface="Spoqa Han Sans Neo" panose="020B0500000000000000" pitchFamily="34" charset="-128"/>
              </a:rPr>
              <a:t>: Beyond empirical risk minimization." </a:t>
            </a:r>
            <a:r>
              <a:rPr lang="en" altLang="ko-Kore-KR" sz="2000" dirty="0" err="1">
                <a:latin typeface="Spoqa Han Sans Neo" panose="020B0500000000000000" pitchFamily="34" charset="-128"/>
                <a:ea typeface="Spoqa Han Sans Neo" panose="020B0500000000000000" pitchFamily="34" charset="-128"/>
              </a:rPr>
              <a:t>arXiv</a:t>
            </a:r>
            <a:r>
              <a:rPr lang="en" altLang="ko-Kore-KR" sz="2000" dirty="0">
                <a:latin typeface="Spoqa Han Sans Neo" panose="020B0500000000000000" pitchFamily="34" charset="-128"/>
                <a:ea typeface="Spoqa Han Sans Neo" panose="020B0500000000000000" pitchFamily="34" charset="-128"/>
              </a:rPr>
              <a:t> preprint arXiv:1710.09412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Zhong, </a:t>
            </a:r>
            <a:r>
              <a:rPr lang="en" altLang="ko-Kore-KR" sz="2000" dirty="0" err="1">
                <a:latin typeface="Spoqa Han Sans Neo" panose="020B0500000000000000" pitchFamily="34" charset="-128"/>
                <a:ea typeface="Spoqa Han Sans Neo" panose="020B0500000000000000" pitchFamily="34" charset="-128"/>
              </a:rPr>
              <a:t>Zhun</a:t>
            </a:r>
            <a:r>
              <a:rPr lang="en" altLang="ko-Kore-KR" sz="2000" dirty="0">
                <a:latin typeface="Spoqa Han Sans Neo" panose="020B0500000000000000" pitchFamily="34" charset="-128"/>
                <a:ea typeface="Spoqa Han Sans Neo" panose="020B0500000000000000" pitchFamily="34" charset="-128"/>
              </a:rPr>
              <a:t>, et al. "Random erasing data augmentation." Proceedings of the AAAI Conference on Artificial Intelligence. Vol. 34. No. 07.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Perez, Luis, and Jason Wang. "The effectiveness of data augmentation in image classification using deep learning." </a:t>
            </a:r>
            <a:r>
              <a:rPr lang="en" altLang="ko-Kore-KR" sz="2000" dirty="0" err="1">
                <a:latin typeface="Spoqa Han Sans Neo" panose="020B0500000000000000" pitchFamily="34" charset="-128"/>
                <a:ea typeface="Spoqa Han Sans Neo" panose="020B0500000000000000" pitchFamily="34" charset="-128"/>
              </a:rPr>
              <a:t>arXiv</a:t>
            </a:r>
            <a:r>
              <a:rPr lang="en" altLang="ko-Kore-KR" sz="2000" dirty="0">
                <a:latin typeface="Spoqa Han Sans Neo" panose="020B0500000000000000" pitchFamily="34" charset="-128"/>
                <a:ea typeface="Spoqa Han Sans Neo" panose="020B0500000000000000" pitchFamily="34" charset="-128"/>
              </a:rPr>
              <a:t> preprint arXiv:1712.04621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rPr>
              <a:t>Kaggle Ensemble </a:t>
            </a:r>
            <a:r>
              <a:rPr lang="ko-Kore-KR" altLang="en-US" sz="2000" dirty="0">
                <a:latin typeface="Spoqa Han Sans Neo" panose="020B0500000000000000" pitchFamily="34" charset="-128"/>
                <a:ea typeface="Spoqa Han Sans Neo" panose="020B0500000000000000" pitchFamily="34" charset="-128"/>
              </a:rPr>
              <a:t>소개</a:t>
            </a:r>
            <a:r>
              <a:rPr lang="en-US" altLang="ko-Kore-KR" sz="2000" dirty="0">
                <a:latin typeface="Spoqa Han Sans Neo" panose="020B0500000000000000" pitchFamily="34" charset="-128"/>
                <a:ea typeface="Spoqa Han Sans Neo" panose="020B0500000000000000" pitchFamily="34" charset="-128"/>
              </a:rPr>
              <a:t>: </a:t>
            </a:r>
            <a:r>
              <a:rPr lang="en-US" altLang="ko-Kore-KR" sz="2000" dirty="0">
                <a:latin typeface="Spoqa Han Sans Neo" panose="020B0500000000000000" pitchFamily="34" charset="-128"/>
                <a:ea typeface="Spoqa Han Sans Neo" panose="020B0500000000000000" pitchFamily="34" charset="-128"/>
                <a:hlinkClick r:id="rId6"/>
              </a:rPr>
              <a:t>https://www.kaggle.com/amrmahmoud123/1-guide-to-ensembling-methods</a:t>
            </a:r>
            <a:endParaRPr lang="en-US" altLang="ko-Kore-KR" sz="20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ore-KR" sz="2000" dirty="0" err="1">
                <a:latin typeface="Spoqa Han Sans Neo" panose="020B0500000000000000" pitchFamily="34" charset="-128"/>
                <a:ea typeface="Spoqa Han Sans Neo" panose="020B0500000000000000" pitchFamily="34" charset="-128"/>
              </a:rPr>
              <a:t>Nakkiran</a:t>
            </a:r>
            <a:r>
              <a:rPr lang="en-US" altLang="ko-Kore-KR" sz="2000" dirty="0">
                <a:latin typeface="Spoqa Han Sans Neo" panose="020B0500000000000000" pitchFamily="34" charset="-128"/>
                <a:ea typeface="Spoqa Han Sans Neo" panose="020B0500000000000000" pitchFamily="34" charset="-128"/>
              </a:rPr>
              <a:t>, </a:t>
            </a:r>
            <a:r>
              <a:rPr lang="en-US" altLang="ko-Kore-KR" sz="2000" dirty="0" err="1">
                <a:latin typeface="Spoqa Han Sans Neo" panose="020B0500000000000000" pitchFamily="34" charset="-128"/>
                <a:ea typeface="Spoqa Han Sans Neo" panose="020B0500000000000000" pitchFamily="34" charset="-128"/>
              </a:rPr>
              <a:t>Preetum</a:t>
            </a:r>
            <a:r>
              <a:rPr lang="en-US" altLang="ko-Kore-KR" sz="2000" dirty="0">
                <a:latin typeface="Spoqa Han Sans Neo" panose="020B0500000000000000" pitchFamily="34" charset="-128"/>
                <a:ea typeface="Spoqa Han Sans Neo" panose="020B0500000000000000" pitchFamily="34" charset="-128"/>
              </a:rPr>
              <a:t>, et al. "Deep double descent: Where bigger models and more data hurt." </a:t>
            </a:r>
            <a:r>
              <a:rPr lang="en-US" altLang="ko-Kore-KR" sz="2000" dirty="0" err="1">
                <a:latin typeface="Spoqa Han Sans Neo" panose="020B0500000000000000" pitchFamily="34" charset="-128"/>
                <a:ea typeface="Spoqa Han Sans Neo" panose="020B0500000000000000" pitchFamily="34" charset="-128"/>
              </a:rPr>
              <a:t>arXiv</a:t>
            </a:r>
            <a:r>
              <a:rPr lang="en-US" altLang="ko-Kore-KR" sz="2000" dirty="0">
                <a:latin typeface="Spoqa Han Sans Neo" panose="020B0500000000000000" pitchFamily="34" charset="-128"/>
                <a:ea typeface="Spoqa Han Sans Neo" panose="020B0500000000000000" pitchFamily="34" charset="-128"/>
              </a:rPr>
              <a:t> preprint arXiv:1912.02292 (2019).</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000" dirty="0" err="1">
                <a:latin typeface="Spoqa Han Sans Neo" panose="020B0500000000000000" pitchFamily="34" charset="-128"/>
                <a:ea typeface="Spoqa Han Sans Neo" panose="020B0500000000000000" pitchFamily="34" charset="-128"/>
              </a:rPr>
              <a:t>Nakkiran</a:t>
            </a:r>
            <a:r>
              <a:rPr lang="en" altLang="ko-Kore-KR" sz="2000" dirty="0">
                <a:latin typeface="Spoqa Han Sans Neo" panose="020B0500000000000000" pitchFamily="34" charset="-128"/>
                <a:ea typeface="Spoqa Han Sans Neo" panose="020B0500000000000000" pitchFamily="34" charset="-128"/>
              </a:rPr>
              <a:t>, </a:t>
            </a:r>
            <a:r>
              <a:rPr lang="en" altLang="ko-Kore-KR" sz="2000" dirty="0" err="1">
                <a:latin typeface="Spoqa Han Sans Neo" panose="020B0500000000000000" pitchFamily="34" charset="-128"/>
                <a:ea typeface="Spoqa Han Sans Neo" panose="020B0500000000000000" pitchFamily="34" charset="-128"/>
              </a:rPr>
              <a:t>Preetum</a:t>
            </a:r>
            <a:r>
              <a:rPr lang="en" altLang="ko-Kore-KR" sz="2000" dirty="0">
                <a:latin typeface="Spoqa Han Sans Neo" panose="020B0500000000000000" pitchFamily="34" charset="-128"/>
                <a:ea typeface="Spoqa Han Sans Neo" panose="020B0500000000000000" pitchFamily="34" charset="-128"/>
              </a:rPr>
              <a:t>, et al. "Optimal regularization can mitigate double descent." </a:t>
            </a:r>
            <a:r>
              <a:rPr lang="en" altLang="ko-Kore-KR" sz="2000" dirty="0" err="1">
                <a:latin typeface="Spoqa Han Sans Neo" panose="020B0500000000000000" pitchFamily="34" charset="-128"/>
                <a:ea typeface="Spoqa Han Sans Neo" panose="020B0500000000000000" pitchFamily="34" charset="-128"/>
              </a:rPr>
              <a:t>arXiv</a:t>
            </a:r>
            <a:r>
              <a:rPr lang="en" altLang="ko-Kore-KR" sz="2000" dirty="0">
                <a:latin typeface="Spoqa Han Sans Neo" panose="020B0500000000000000" pitchFamily="34" charset="-128"/>
                <a:ea typeface="Spoqa Han Sans Neo" panose="020B0500000000000000" pitchFamily="34" charset="-128"/>
              </a:rPr>
              <a:t> preprint arXiv:2003.01897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lang="en" altLang="ko-Kore-KR" sz="2800" dirty="0">
              <a:latin typeface="Spoqa Han Sans Neo" panose="020B0500000000000000" pitchFamily="34" charset="-128"/>
              <a:ea typeface="Spoqa Han Sans Neo" panose="020B0500000000000000" pitchFamily="34" charset="-128"/>
            </a:endParaRP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5" name="Shape 223">
            <a:extLst>
              <a:ext uri="{FF2B5EF4-FFF2-40B4-BE49-F238E27FC236}">
                <a16:creationId xmlns:a16="http://schemas.microsoft.com/office/drawing/2014/main" id="{6EB3108D-401A-0A4A-B39A-700DB0BBBDB5}"/>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2787863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b="1" err="1">
                <a:latin typeface="SpoqaHanSans-Bold" panose="020B0500000000000000" pitchFamily="34" charset="-128"/>
                <a:ea typeface="SpoqaHanSans-Bold" panose="020B0500000000000000" pitchFamily="34" charset="-128"/>
              </a:rPr>
              <a:t>커리큘럼에</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맞는</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강의</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제목</a:t>
            </a:r>
            <a:endParaRPr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4</a:t>
            </a:r>
            <a:r>
              <a:rPr b="1">
                <a:solidFill>
                  <a:srgbClr val="ED234B"/>
                </a:solidFill>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커리큘럼에</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맞는</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클립</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제목</a:t>
            </a:r>
            <a:endParaRPr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BA639319-AC48-A94C-AE92-228E87EFF3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79</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62227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ko-KR" altLang="en-US" b="1" err="1">
                <a:latin typeface="SpoqaHanSans-Bold" panose="020B0500000000000000" pitchFamily="34" charset="-128"/>
                <a:ea typeface="SpoqaHanSans-Bold" panose="020B0500000000000000" pitchFamily="34" charset="-128"/>
              </a:rPr>
              <a:t>딥러닝을</a:t>
            </a:r>
            <a:r>
              <a:rPr lang="ko-KR" altLang="en-US" b="1">
                <a:latin typeface="SpoqaHanSans-Bold" panose="020B0500000000000000" pitchFamily="34" charset="-128"/>
                <a:ea typeface="SpoqaHanSans-Bold" panose="020B0500000000000000" pitchFamily="34" charset="-128"/>
              </a:rPr>
              <a:t> 위한 </a:t>
            </a:r>
            <a:r>
              <a:rPr lang="en-US" b="1" err="1">
                <a:latin typeface="SpoqaHanSans-Bold" panose="020B0500000000000000" pitchFamily="34" charset="-128"/>
                <a:ea typeface="SpoqaHanSans-Bold" panose="020B0500000000000000" pitchFamily="34" charset="-128"/>
              </a:rPr>
              <a:t>정</a:t>
            </a:r>
            <a:r>
              <a:rPr lang="ko-KR" altLang="en-US" b="1">
                <a:latin typeface="SpoqaHanSans-Bold" panose="020B0500000000000000" pitchFamily="34" charset="-128"/>
                <a:ea typeface="SpoqaHanSans-Bold" panose="020B0500000000000000" pitchFamily="34" charset="-128"/>
              </a:rPr>
              <a:t>형</a:t>
            </a:r>
            <a:r>
              <a:rPr lang="en-US" b="1" err="1">
                <a:latin typeface="SpoqaHanSans-Bold" panose="020B0500000000000000" pitchFamily="34" charset="-128"/>
                <a:ea typeface="SpoqaHanSans-Bold" panose="020B0500000000000000" pitchFamily="34" charset="-128"/>
              </a:rPr>
              <a:t>화</a:t>
            </a: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2.</a:t>
            </a:r>
            <a:r>
              <a:rPr lang="ko-KR" altLang="en-US" b="1">
                <a:solidFill>
                  <a:srgbClr val="ED234B"/>
                </a:solidFill>
                <a:latin typeface="SpoqaHanSans-Bold" panose="020B0500000000000000" pitchFamily="34" charset="-128"/>
                <a:ea typeface="SpoqaHanSans-Bold" panose="020B0500000000000000" pitchFamily="34" charset="-128"/>
              </a:rPr>
              <a:t> </a:t>
            </a:r>
            <a:r>
              <a:rPr lang="en-US" altLang="ko-KR" b="1">
                <a:solidFill>
                  <a:srgbClr val="ED234B"/>
                </a:solidFill>
                <a:latin typeface="SpoqaHanSans-Bold" panose="020B0500000000000000" pitchFamily="34" charset="-128"/>
                <a:ea typeface="SpoqaHanSans-Bold" panose="020B0500000000000000" pitchFamily="34" charset="-128"/>
              </a:rPr>
              <a:t>Norm</a:t>
            </a:r>
            <a:r>
              <a:rPr lang="ko-KR" altLang="en-US" b="1">
                <a:solidFill>
                  <a:srgbClr val="ED234B"/>
                </a:solidFill>
                <a:latin typeface="SpoqaHanSans-Bold" panose="020B0500000000000000" pitchFamily="34" charset="-128"/>
                <a:ea typeface="SpoqaHanSans-Bold" panose="020B0500000000000000" pitchFamily="34" charset="-128"/>
              </a:rPr>
              <a:t>기반 </a:t>
            </a:r>
            <a:r>
              <a:rPr lang="en-US" altLang="ko-KR" b="1">
                <a:solidFill>
                  <a:srgbClr val="ED234B"/>
                </a:solidFill>
                <a:latin typeface="SpoqaHanSans-Bold" panose="020B0500000000000000" pitchFamily="34" charset="-128"/>
                <a:ea typeface="SpoqaHanSans-Bold" panose="020B0500000000000000" pitchFamily="34" charset="-128"/>
              </a:rPr>
              <a:t>Regularization</a:t>
            </a:r>
            <a:endParaRPr lang="ko-KR" altLang="en-US" b="1">
              <a:latin typeface="SpoqaHanSans-Bold" panose="020B0500000000000000" pitchFamily="34" charset="-128"/>
              <a:ea typeface="SpoqaHanSans-Bold" panose="020B0500000000000000" pitchFamily="34" charset="-128"/>
            </a:endParaRPr>
          </a:p>
        </p:txBody>
      </p:sp>
      <p:sp>
        <p:nvSpPr>
          <p:cNvPr id="5" name="슬라이드 번호 개체 틀 4">
            <a:extLst>
              <a:ext uri="{FF2B5EF4-FFF2-40B4-BE49-F238E27FC236}">
                <a16:creationId xmlns:a16="http://schemas.microsoft.com/office/drawing/2014/main" id="{88025777-0D0B-5942-B8E7-95AF3296DECE}"/>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554500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b="1" err="1">
                <a:latin typeface="SpoqaHanSans-Bold" panose="020B0500000000000000" pitchFamily="34" charset="-128"/>
                <a:ea typeface="SpoqaHanSans-Bold" panose="020B0500000000000000" pitchFamily="34" charset="-128"/>
              </a:rPr>
              <a:t>커리큘럼에</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맞는</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강의</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제목</a:t>
            </a:r>
            <a:endParaRPr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b="1">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a:solidFill>
                  <a:srgbClr val="ED234B"/>
                </a:solidFill>
                <a:latin typeface="SpoqaHanSans-Bold" panose="020B0500000000000000" pitchFamily="34" charset="-128"/>
                <a:ea typeface="SpoqaHanSans-Bold" panose="020B0500000000000000" pitchFamily="34" charset="-128"/>
              </a:rPr>
              <a:t>5</a:t>
            </a:r>
            <a:r>
              <a:rPr b="1">
                <a:solidFill>
                  <a:srgbClr val="ED234B"/>
                </a:solidFill>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커리큘럼에</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맞는</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클립</a:t>
            </a:r>
            <a:r>
              <a:rPr b="1">
                <a:latin typeface="SpoqaHanSans-Bold" panose="020B0500000000000000" pitchFamily="34" charset="-128"/>
                <a:ea typeface="SpoqaHanSans-Bold" panose="020B0500000000000000" pitchFamily="34" charset="-128"/>
              </a:rPr>
              <a:t> </a:t>
            </a:r>
            <a:r>
              <a:rPr b="1" err="1">
                <a:latin typeface="SpoqaHanSans-Bold" panose="020B0500000000000000" pitchFamily="34" charset="-128"/>
                <a:ea typeface="SpoqaHanSans-Bold" panose="020B0500000000000000" pitchFamily="34" charset="-128"/>
              </a:rPr>
              <a:t>제목</a:t>
            </a:r>
            <a:endParaRPr b="1">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80</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57251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a:t>머신 러닝에서 </a:t>
            </a:r>
            <a:r>
              <a:rPr lang="en-US" altLang="ko-KR" b="1"/>
              <a:t>Regularization,</a:t>
            </a:r>
            <a:r>
              <a:rPr lang="ko-KR" altLang="en-US" b="1"/>
              <a:t> </a:t>
            </a:r>
            <a:r>
              <a:rPr lang="ko-KR" altLang="en-US" b="1" err="1"/>
              <a:t>패널티</a:t>
            </a:r>
            <a:r>
              <a:rPr lang="ko-KR" altLang="en-US" b="1"/>
              <a:t> 함수</a:t>
            </a:r>
            <a:r>
              <a:rPr lang="en-US" altLang="ko-KR" b="1"/>
              <a:t> </a:t>
            </a:r>
            <a:endParaRPr lang="en-US" altLang="ko-Kore-KR" b="1"/>
          </a:p>
        </p:txBody>
      </p:sp>
      <mc:AlternateContent xmlns:mc="http://schemas.openxmlformats.org/markup-compatibility/2006" xmlns:a14="http://schemas.microsoft.com/office/drawing/2010/main">
        <mc:Choice Requires="a14">
          <p:sp>
            <p:nvSpPr>
              <p:cNvPr id="13" name="Shape 133">
                <a:extLst>
                  <a:ext uri="{FF2B5EF4-FFF2-40B4-BE49-F238E27FC236}">
                    <a16:creationId xmlns:a16="http://schemas.microsoft.com/office/drawing/2014/main" id="{D4D2B9D6-CDF6-164A-8190-40E63A25C33C}"/>
                  </a:ext>
                </a:extLst>
              </p:cNvPr>
              <p:cNvSpPr/>
              <p:nvPr/>
            </p:nvSpPr>
            <p:spPr>
              <a:xfrm>
                <a:off x="1966069" y="3762332"/>
                <a:ext cx="21401931" cy="804553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4400" b="1" dirty="0" err="1">
                    <a:latin typeface="Spoqa Han Sans Neo Bold" panose="020B0500000000000000" pitchFamily="34" charset="-128"/>
                    <a:ea typeface="Spoqa Han Sans Neo Bold" panose="020B0500000000000000" pitchFamily="34" charset="-128"/>
                    <a:sym typeface="SpoqaHanSans-Bold"/>
                  </a:rPr>
                  <a:t>머신러닝은</a:t>
                </a:r>
                <a:r>
                  <a:rPr kumimoji="1" lang="en-US" altLang="ko-KR" sz="4400" b="1" dirty="0">
                    <a:latin typeface="Spoqa Han Sans Neo Bold" panose="020B0500000000000000" pitchFamily="34" charset="-128"/>
                    <a:ea typeface="Spoqa Han Sans Neo Bold" panose="020B0500000000000000" pitchFamily="34" charset="-128"/>
                    <a:sym typeface="SpoqaHanSans-Bold"/>
                  </a:rPr>
                  <a:t>,</a:t>
                </a:r>
                <a:r>
                  <a:rPr kumimoji="1" lang="ko-KR" altLang="en-US" sz="4400" b="1" dirty="0">
                    <a:latin typeface="Spoqa Han Sans Neo Bold" panose="020B0500000000000000" pitchFamily="34" charset="-128"/>
                    <a:ea typeface="Spoqa Han Sans Neo Bold" panose="020B0500000000000000" pitchFamily="34" charset="-128"/>
                    <a:sym typeface="SpoqaHanSans-Bold"/>
                  </a:rPr>
                  <a:t> 학습 가능한 </a:t>
                </a:r>
                <a:r>
                  <a:rPr kumimoji="1" lang="ko-KR" altLang="en-US" sz="4400" b="1" dirty="0" err="1">
                    <a:latin typeface="Spoqa Han Sans Neo Bold" panose="020B0500000000000000" pitchFamily="34" charset="-128"/>
                    <a:ea typeface="Spoqa Han Sans Neo Bold" panose="020B0500000000000000" pitchFamily="34" charset="-128"/>
                    <a:sym typeface="SpoqaHanSans-Bold"/>
                  </a:rPr>
                  <a:t>파라미터를</a:t>
                </a:r>
                <a:r>
                  <a:rPr kumimoji="1" lang="ko-KR" altLang="en-US" sz="4400" b="1" dirty="0">
                    <a:latin typeface="Spoqa Han Sans Neo Bold" panose="020B0500000000000000" pitchFamily="34" charset="-128"/>
                    <a:ea typeface="Spoqa Han Sans Neo Bold" panose="020B0500000000000000" pitchFamily="34" charset="-128"/>
                    <a:sym typeface="SpoqaHanSans-Bold"/>
                  </a:rPr>
                  <a:t> 가진 목적 함수를 튜닝하는 것</a:t>
                </a:r>
                <a:r>
                  <a:rPr kumimoji="1" lang="en-US" altLang="ko-KR" sz="4400" b="1" dirty="0">
                    <a:latin typeface="Spoqa Han Sans Neo Bold" panose="020B0500000000000000" pitchFamily="34" charset="-128"/>
                    <a:ea typeface="Spoqa Han Sans Neo Bold" panose="020B0500000000000000" pitchFamily="34" charset="-128"/>
                    <a:sym typeface="SpoqaHanSans-Bold"/>
                  </a:rPr>
                  <a:t>.</a:t>
                </a:r>
              </a:p>
              <a:p>
                <a:pPr marL="571500"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R" sz="4400" dirty="0">
                  <a:latin typeface="Spoqa Han Sans Neo Bold" panose="020B0500000000000000" pitchFamily="34" charset="-128"/>
                  <a:ea typeface="Spoqa Han Sans Neo Bold" panose="020B0500000000000000" pitchFamily="34" charset="-128"/>
                  <a:sym typeface="SpoqaHanSans-Bold"/>
                </a:endParaRP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Para xmlns:m="http://schemas.openxmlformats.org/officeDocument/2006/math">
                    <m:oMathParaPr>
                      <m:jc m:val="centerGroup"/>
                    </m:oMathParaPr>
                    <m:oMath xmlns:m="http://schemas.openxmlformats.org/officeDocument/2006/math">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acc>
                        <m:accPr>
                          <m:chr m:val="̃"/>
                          <m:ctrlPr>
                            <a:rPr kumimoji="1" lang="en-US" altLang="ko-KR" sz="3600" i="1"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3600" i="1">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𝜃</m:t>
                          </m:r>
                        </m:e>
                      </m:d>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360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𝜃</m:t>
                          </m:r>
                        </m:e>
                      </m:d>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3600" b="1" i="1" smtClean="0">
                          <a:solidFill>
                            <a:srgbClr val="FF0000"/>
                          </a:solidFill>
                          <a:latin typeface="Cambria Math" panose="02040503050406030204" pitchFamily="18" charset="0"/>
                          <a:ea typeface="Spoqa Han Sans Neo Bold" panose="020B0500000000000000" pitchFamily="34" charset="-128"/>
                          <a:sym typeface="Wingdings" pitchFamily="2" charset="2"/>
                        </a:rPr>
                        <m:t>𝝀</m:t>
                      </m:r>
                      <m:r>
                        <a:rPr kumimoji="1" lang="en-US" altLang="ko-KR" sz="3600" b="1" i="0" smtClean="0">
                          <a:solidFill>
                            <a:srgbClr val="FF0000"/>
                          </a:solidFill>
                          <a:latin typeface="Cambria Math" panose="02040503050406030204" pitchFamily="18" charset="0"/>
                          <a:ea typeface="Spoqa Han Sans Neo Bold" panose="020B0500000000000000" pitchFamily="34" charset="-128"/>
                          <a:sym typeface="Wingdings" pitchFamily="2" charset="2"/>
                        </a:rPr>
                        <m:t>𝛀</m:t>
                      </m:r>
                      <m:d>
                        <m:dPr>
                          <m:ctrlPr>
                            <a:rPr kumimoji="1" lang="en-US" altLang="ko-KR" sz="3600" b="1" i="1" smtClean="0">
                              <a:solidFill>
                                <a:srgbClr val="FF0000"/>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1" i="1" smtClean="0">
                              <a:solidFill>
                                <a:srgbClr val="FF0000"/>
                              </a:solidFill>
                              <a:latin typeface="Cambria Math" panose="02040503050406030204" pitchFamily="18" charset="0"/>
                              <a:ea typeface="Spoqa Han Sans Neo Bold" panose="020B0500000000000000" pitchFamily="34" charset="-128"/>
                              <a:sym typeface="Wingdings" pitchFamily="2" charset="2"/>
                            </a:rPr>
                            <m:t>𝜽</m:t>
                          </m:r>
                        </m:e>
                      </m:d>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m:t>
                      </m:r>
                      <m:f>
                        <m:fPr>
                          <m:ctrlPr>
                            <a:rPr kumimoji="1" lang="en-US" altLang="ko-KR" sz="3600" i="1" smtClean="0">
                              <a:solidFill>
                                <a:schemeClr val="tx1"/>
                              </a:solidFill>
                              <a:latin typeface="Cambria Math" panose="02040503050406030204" pitchFamily="18" charset="0"/>
                              <a:ea typeface="Spoqa Han Sans Neo Bold" panose="020B0500000000000000" pitchFamily="34" charset="-128"/>
                              <a:sym typeface="Wingdings" pitchFamily="2" charset="2"/>
                            </a:rPr>
                          </m:ctrlPr>
                        </m:fPr>
                        <m:num>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1</m:t>
                          </m:r>
                        </m:num>
                        <m:den>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𝑛</m:t>
                          </m:r>
                        </m:den>
                      </m:f>
                      <m:nary>
                        <m:naryPr>
                          <m:chr m:val="∑"/>
                          <m:supHide m:val="on"/>
                          <m:ctrlP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ctrlPr>
                        </m:naryPr>
                        <m:sub>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𝑖</m:t>
                          </m:r>
                        </m:sub>
                        <m:sup/>
                        <m:e>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𝐿</m:t>
                          </m:r>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𝑥</m:t>
                              </m:r>
                            </m:e>
                            <m:sub>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𝑖</m:t>
                              </m:r>
                            </m:sub>
                          </m:sSub>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 </m:t>
                          </m:r>
                          <m:sSub>
                            <m:sSubPr>
                              <m:ctrlP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𝑦</m:t>
                              </m:r>
                            </m:e>
                            <m:sub>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𝑖</m:t>
                              </m:r>
                            </m:sub>
                          </m:sSub>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m:t>
                          </m:r>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𝜃</m:t>
                          </m:r>
                          <m:r>
                            <a:rPr kumimoji="1" lang="en-US" altLang="ko-KR" sz="3600" b="0" i="1" smtClean="0">
                              <a:solidFill>
                                <a:schemeClr val="tx1"/>
                              </a:solidFill>
                              <a:latin typeface="Cambria Math" panose="02040503050406030204" pitchFamily="18" charset="0"/>
                              <a:ea typeface="Spoqa Han Sans Neo Bold" panose="020B0500000000000000" pitchFamily="34" charset="-128"/>
                              <a:sym typeface="Wingdings" pitchFamily="2" charset="2"/>
                            </a:rPr>
                            <m:t>)</m:t>
                          </m:r>
                        </m:e>
                      </m:nary>
                      <m:r>
                        <a:rPr kumimoji="1" lang="en-US" altLang="ko-KR" sz="3600" i="1">
                          <a:latin typeface="Cambria Math" panose="02040503050406030204" pitchFamily="18" charset="0"/>
                          <a:ea typeface="Spoqa Han Sans Neo Bold" panose="020B0500000000000000" pitchFamily="34" charset="-128"/>
                          <a:sym typeface="Wingdings" pitchFamily="2" charset="2"/>
                        </a:rPr>
                        <m:t>+</m:t>
                      </m:r>
                      <m:r>
                        <a:rPr kumimoji="1" lang="en-US" altLang="ko-KR" sz="3600" b="1" i="1">
                          <a:solidFill>
                            <a:srgbClr val="FF0000"/>
                          </a:solidFill>
                          <a:latin typeface="Cambria Math" panose="02040503050406030204" pitchFamily="18" charset="0"/>
                          <a:ea typeface="Spoqa Han Sans Neo Bold" panose="020B0500000000000000" pitchFamily="34" charset="-128"/>
                          <a:sym typeface="Wingdings" pitchFamily="2" charset="2"/>
                        </a:rPr>
                        <m:t>𝝀</m:t>
                      </m:r>
                      <m:r>
                        <a:rPr kumimoji="1" lang="en-US" altLang="ko-KR" sz="3600" b="1">
                          <a:solidFill>
                            <a:srgbClr val="FF0000"/>
                          </a:solidFill>
                          <a:latin typeface="Cambria Math" panose="02040503050406030204" pitchFamily="18" charset="0"/>
                          <a:ea typeface="Spoqa Han Sans Neo Bold" panose="020B0500000000000000" pitchFamily="34" charset="-128"/>
                          <a:sym typeface="Wingdings" pitchFamily="2" charset="2"/>
                        </a:rPr>
                        <m:t>𝛀</m:t>
                      </m:r>
                      <m:d>
                        <m:dPr>
                          <m:ctrlPr>
                            <a:rPr kumimoji="1" lang="en-US" altLang="ko-KR" sz="3600" b="1" i="1">
                              <a:solidFill>
                                <a:srgbClr val="FF0000"/>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1" i="1">
                              <a:solidFill>
                                <a:srgbClr val="FF0000"/>
                              </a:solidFill>
                              <a:latin typeface="Cambria Math" panose="02040503050406030204" pitchFamily="18" charset="0"/>
                              <a:ea typeface="Spoqa Han Sans Neo Bold" panose="020B0500000000000000" pitchFamily="34" charset="-128"/>
                              <a:sym typeface="Wingdings" pitchFamily="2" charset="2"/>
                            </a:rPr>
                            <m:t>𝜽</m:t>
                          </m:r>
                        </m:e>
                      </m:d>
                    </m:oMath>
                  </m:oMathPara>
                </a14:m>
                <a:endParaRPr kumimoji="1" lang="en-US" altLang="ko-KR" sz="3600" dirty="0">
                  <a:latin typeface="Spoqa Han Sans Neo Bold" panose="020B0500000000000000" pitchFamily="34" charset="-128"/>
                  <a:ea typeface="Spoqa Han Sans Neo Bold" panose="020B0500000000000000" pitchFamily="34" charset="-128"/>
                  <a:sym typeface="Wingdings" pitchFamily="2" charset="2"/>
                </a:endParaRP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14:m>
                  <m:oMath xmlns:m="http://schemas.openxmlformats.org/officeDocument/2006/math">
                    <m:r>
                      <a:rPr kumimoji="1" lang="en-US" altLang="ko-KR" sz="3600" b="1">
                        <a:solidFill>
                          <a:srgbClr val="FF0000"/>
                        </a:solidFill>
                        <a:latin typeface="Cambria Math" panose="02040503050406030204" pitchFamily="18" charset="0"/>
                        <a:ea typeface="Spoqa Han Sans Neo Bold" panose="020B0500000000000000" pitchFamily="34" charset="-128"/>
                        <a:sym typeface="Wingdings" pitchFamily="2" charset="2"/>
                      </a:rPr>
                      <m:t>𝛀</m:t>
                    </m:r>
                    <m:d>
                      <m:dPr>
                        <m:ctrlPr>
                          <a:rPr kumimoji="1" lang="en-US" altLang="ko-KR" sz="3600" b="1" i="1">
                            <a:solidFill>
                              <a:srgbClr val="FF0000"/>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600" b="1" i="1">
                            <a:solidFill>
                              <a:srgbClr val="FF0000"/>
                            </a:solidFill>
                            <a:latin typeface="Cambria Math" panose="02040503050406030204" pitchFamily="18" charset="0"/>
                            <a:ea typeface="Spoqa Han Sans Neo Bold" panose="020B0500000000000000" pitchFamily="34" charset="-128"/>
                            <a:sym typeface="Wingdings" pitchFamily="2" charset="2"/>
                          </a:rPr>
                          <m:t>𝜽</m:t>
                        </m:r>
                      </m:e>
                    </m:d>
                  </m:oMath>
                </a14:m>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정형화</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err="1">
                    <a:latin typeface="Spoqa Han Sans Neo" panose="020B0500000000000000" pitchFamily="34" charset="-128"/>
                    <a:ea typeface="Spoqa Han Sans Neo" panose="020B0500000000000000" pitchFamily="34" charset="-128"/>
                    <a:sym typeface="Wingdings" pitchFamily="2" charset="2"/>
                  </a:rPr>
                  <a:t>패널티</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함수</a:t>
                </a:r>
                <a:endParaRPr kumimoji="1"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pPr marL="1200092" lvl="1" indent="-742950" defTabSz="457200">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endParaRPr kumimoji="1" lang="en-US" altLang="ko-KR" sz="3600" b="1" dirty="0">
                  <a:latin typeface="Spoqa Han Sans Neo Bold" panose="020B0500000000000000" pitchFamily="34" charset="-128"/>
                  <a:ea typeface="Spoqa Han Sans Neo Bold" panose="020B0500000000000000" pitchFamily="34" charset="-128"/>
                  <a:sym typeface="Wingdings" pitchFamily="2" charset="2"/>
                </a:endParaRPr>
              </a:p>
              <a:p>
                <a:pPr marL="1200092" lvl="1" indent="-74295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600" dirty="0">
                    <a:latin typeface="Spoqa Han Sans Neo" panose="020B0500000000000000" pitchFamily="34" charset="-128"/>
                    <a:ea typeface="Spoqa Han Sans Neo" panose="020B0500000000000000" pitchFamily="34" charset="-128"/>
                    <a:sym typeface="SpoqaHanSans-Bold"/>
                  </a:rPr>
                  <a:t>본 정형화 함수 중 가장 단순한 형태의 정형화 함수 중 하나는</a:t>
                </a:r>
                <a:r>
                  <a:rPr kumimoji="1" lang="en-US" altLang="ko-KR" sz="3600" dirty="0">
                    <a:latin typeface="Spoqa Han Sans Neo" panose="020B0500000000000000" pitchFamily="34" charset="-128"/>
                    <a:ea typeface="Spoqa Han Sans Neo" panose="020B0500000000000000" pitchFamily="34" charset="-128"/>
                    <a:sym typeface="SpoqaHanSans-Bold"/>
                  </a:rPr>
                  <a:t>,</a:t>
                </a:r>
                <a:r>
                  <a:rPr kumimoji="1" lang="ko-KR" altLang="en-US" sz="3600" dirty="0">
                    <a:latin typeface="Spoqa Han Sans Neo" panose="020B0500000000000000" pitchFamily="34" charset="-128"/>
                    <a:ea typeface="Spoqa Han Sans Neo" panose="020B0500000000000000" pitchFamily="34" charset="-128"/>
                    <a:sym typeface="SpoqaHanSans-Bold"/>
                  </a:rPr>
                  <a:t> </a:t>
                </a:r>
                <a:r>
                  <a:rPr kumimoji="1" lang="ko-KR" altLang="en-US" sz="3600" b="1" dirty="0" err="1">
                    <a:latin typeface="Spoqa Han Sans Neo Bold" panose="020B0500000000000000" pitchFamily="34" charset="-128"/>
                    <a:ea typeface="Spoqa Han Sans Neo Bold" panose="020B0500000000000000" pitchFamily="34" charset="-128"/>
                    <a:sym typeface="SpoqaHanSans-Bold"/>
                  </a:rPr>
                  <a:t>파라미터</a:t>
                </a:r>
                <a:r>
                  <a:rPr kumimoji="1" lang="ko-KR" altLang="en-US" sz="3600" b="1" dirty="0">
                    <a:latin typeface="Spoqa Han Sans Neo Bold" panose="020B0500000000000000" pitchFamily="34" charset="-128"/>
                    <a:ea typeface="Spoqa Han Sans Neo Bold" panose="020B0500000000000000" pitchFamily="34" charset="-128"/>
                    <a:sym typeface="SpoqaHanSans-Bold"/>
                  </a:rPr>
                  <a:t>  </a:t>
                </a:r>
                <a14:m>
                  <m:oMath xmlns:m="http://schemas.openxmlformats.org/officeDocument/2006/math">
                    <m:r>
                      <a:rPr kumimoji="1" lang="en-US" altLang="ko-KR" sz="3600" b="1" i="1">
                        <a:latin typeface="Cambria Math" panose="02040503050406030204" pitchFamily="18" charset="0"/>
                        <a:ea typeface="Spoqa Han Sans Neo Bold" panose="020B0500000000000000" pitchFamily="34" charset="-128"/>
                        <a:sym typeface="Wingdings" pitchFamily="2" charset="2"/>
                      </a:rPr>
                      <m:t>𝜽</m:t>
                    </m:r>
                  </m:oMath>
                </a14:m>
                <a:r>
                  <a:rPr kumimoji="1" lang="ko-KR" altLang="en-US" sz="3600" b="1" dirty="0">
                    <a:latin typeface="Spoqa Han Sans Neo Bold" panose="020B0500000000000000" pitchFamily="34" charset="-128"/>
                    <a:ea typeface="Spoqa Han Sans Neo Bold" panose="020B0500000000000000" pitchFamily="34" charset="-128"/>
                    <a:sym typeface="SpoqaHanSans-Bold"/>
                  </a:rPr>
                  <a:t>의 크기</a:t>
                </a:r>
                <a:r>
                  <a:rPr kumimoji="1" lang="en-US" altLang="ko-KR" sz="3600" b="1" dirty="0">
                    <a:latin typeface="Spoqa Han Sans Neo Bold" panose="020B0500000000000000" pitchFamily="34" charset="-128"/>
                    <a:ea typeface="Spoqa Han Sans Neo Bold" panose="020B0500000000000000" pitchFamily="34" charset="-128"/>
                    <a:sym typeface="SpoqaHanSans-Bold"/>
                  </a:rPr>
                  <a:t>(norm)</a:t>
                </a:r>
                <a:r>
                  <a:rPr kumimoji="1" lang="ko-KR" altLang="en-US" sz="3600" dirty="0">
                    <a:latin typeface="Spoqa Han Sans Neo" panose="020B0500000000000000" pitchFamily="34" charset="-128"/>
                    <a:ea typeface="Spoqa Han Sans Neo" panose="020B0500000000000000" pitchFamily="34" charset="-128"/>
                    <a:sym typeface="SpoqaHanSans-Bold"/>
                  </a:rPr>
                  <a:t>을 구하는 것</a:t>
                </a:r>
                <a:r>
                  <a:rPr kumimoji="1" lang="en-US" altLang="ko-KR" sz="3600" dirty="0">
                    <a:latin typeface="Spoqa Han Sans Neo" panose="020B0500000000000000" pitchFamily="34" charset="-128"/>
                    <a:ea typeface="Spoqa Han Sans Neo" panose="020B0500000000000000" pitchFamily="34" charset="-128"/>
                    <a:sym typeface="SpoqaHanSans-Bold"/>
                  </a:rPr>
                  <a:t>!</a:t>
                </a:r>
              </a:p>
              <a:p>
                <a:pPr marL="1200092" lvl="1" indent="-74295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R" sz="3600" dirty="0">
                  <a:latin typeface="Spoqa Han Sans Neo" panose="020B0500000000000000" pitchFamily="34" charset="-128"/>
                  <a:ea typeface="Spoqa Han Sans Neo" panose="020B0500000000000000" pitchFamily="34" charset="-128"/>
                  <a:sym typeface="SpoqaHanSans-Bold"/>
                </a:endParaRPr>
              </a:p>
              <a:p>
                <a:pPr lvl="1" algn="ct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R" sz="3600" dirty="0">
                    <a:ea typeface="Spoqa Han Sans Neo Bold" panose="020B0500000000000000" pitchFamily="34" charset="-128"/>
                    <a:sym typeface="Wingdings" pitchFamily="2" charset="2"/>
                  </a:rPr>
                  <a:t>Norm: </a:t>
                </a:r>
                <a14:m>
                  <m:oMath xmlns:m="http://schemas.openxmlformats.org/officeDocument/2006/math">
                    <m:r>
                      <a:rPr kumimoji="1" lang="en-US" altLang="ko-KR" sz="3600" b="0" i="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sSupPr>
                      <m:e>
                        <m:nary>
                          <m:naryPr>
                            <m:chr m:val="∑"/>
                            <m:supHide m:val="on"/>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naryPr>
                          <m:sub>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𝑖</m:t>
                            </m:r>
                          </m:sub>
                          <m:sup/>
                          <m:e>
                            <m:sSubSup>
                              <m:sSubSup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sSubSupPr>
                              <m:e>
                                <m:r>
                                  <a:rPr kumimoji="1" lang="en-US" altLang="ko-KR" sz="3600" i="1">
                                    <a:latin typeface="Cambria Math" panose="02040503050406030204" pitchFamily="18" charset="0"/>
                                    <a:ea typeface="Spoqa Han Sans Neo Bold" panose="020B0500000000000000" pitchFamily="34" charset="-128"/>
                                    <a:sym typeface="Wingdings" pitchFamily="2" charset="2"/>
                                  </a:rPr>
                                  <m:t>𝑥</m:t>
                                </m:r>
                              </m:e>
                              <m:sub>
                                <m:r>
                                  <a:rPr kumimoji="1" lang="en-US" altLang="ko-KR" sz="3600" i="1">
                                    <a:latin typeface="Cambria Math" panose="02040503050406030204" pitchFamily="18" charset="0"/>
                                    <a:ea typeface="Spoqa Han Sans Neo Bold" panose="020B0500000000000000" pitchFamily="34" charset="-128"/>
                                    <a:sym typeface="Wingdings" pitchFamily="2" charset="2"/>
                                  </a:rPr>
                                  <m:t>𝑖</m:t>
                                </m:r>
                              </m:sub>
                              <m: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𝑛</m:t>
                                </m:r>
                              </m:sup>
                            </m:sSub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e>
                        </m:nary>
                      </m:e>
                      <m:sup>
                        <m:f>
                          <m:f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fPr>
                          <m:num>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1</m:t>
                            </m:r>
                          </m:num>
                          <m:den>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𝑛</m:t>
                            </m:r>
                          </m:den>
                        </m:f>
                      </m:sup>
                    </m:sSup>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 </m:t>
                    </m:r>
                    <m:rad>
                      <m:radPr>
                        <m:ctrlPr>
                          <a:rPr kumimoji="1" lang="en-US" altLang="ko-KR" sz="3600" b="0" i="1" smtClean="0">
                            <a:latin typeface="Cambria Math" panose="02040503050406030204" pitchFamily="18" charset="0"/>
                            <a:ea typeface="Spoqa Han Sans Neo Bold" panose="020B0500000000000000" pitchFamily="34" charset="-128"/>
                            <a:sym typeface="Wingdings" pitchFamily="2" charset="2"/>
                          </a:rPr>
                        </m:ctrlPr>
                      </m:radPr>
                      <m:deg>
                        <m:r>
                          <m:rPr>
                            <m:brk m:alnAt="7"/>
                          </m:rPr>
                          <a:rPr kumimoji="1" lang="en-US" altLang="ko-KR" sz="3600" b="0" i="1" smtClean="0">
                            <a:latin typeface="Cambria Math" panose="02040503050406030204" pitchFamily="18" charset="0"/>
                            <a:ea typeface="Spoqa Han Sans Neo Bold" panose="020B0500000000000000" pitchFamily="34" charset="-128"/>
                            <a:sym typeface="Wingdings" pitchFamily="2" charset="2"/>
                          </a:rPr>
                          <m:t>𝑛</m:t>
                        </m:r>
                      </m:deg>
                      <m:e>
                        <m:r>
                          <a:rPr kumimoji="1" lang="en-US" altLang="ko-KR" sz="3600" b="0" i="1" smtClean="0">
                            <a:latin typeface="Cambria Math" panose="02040503050406030204" pitchFamily="18" charset="0"/>
                            <a:ea typeface="Spoqa Han Sans Neo Bold" panose="020B0500000000000000" pitchFamily="34" charset="-128"/>
                            <a:sym typeface="Wingdings" pitchFamily="2" charset="2"/>
                          </a:rPr>
                          <m:t>(</m:t>
                        </m:r>
                        <m:nary>
                          <m:naryPr>
                            <m:chr m:val="∑"/>
                            <m:supHide m:val="on"/>
                            <m:ctrlPr>
                              <a:rPr kumimoji="1" lang="en-US" altLang="ko-KR" sz="3600" i="1">
                                <a:latin typeface="Cambria Math" panose="02040503050406030204" pitchFamily="18" charset="0"/>
                                <a:ea typeface="Spoqa Han Sans Neo Bold" panose="020B0500000000000000" pitchFamily="34" charset="-128"/>
                                <a:sym typeface="Wingdings" pitchFamily="2" charset="2"/>
                              </a:rPr>
                            </m:ctrlPr>
                          </m:naryPr>
                          <m:sub>
                            <m:r>
                              <a:rPr kumimoji="1" lang="en-US" altLang="ko-KR" sz="3600" i="1">
                                <a:latin typeface="Cambria Math" panose="02040503050406030204" pitchFamily="18" charset="0"/>
                                <a:ea typeface="Spoqa Han Sans Neo Bold" panose="020B0500000000000000" pitchFamily="34" charset="-128"/>
                                <a:sym typeface="Wingdings" pitchFamily="2" charset="2"/>
                              </a:rPr>
                              <m:t>𝑖</m:t>
                            </m:r>
                          </m:sub>
                          <m:sup/>
                          <m:e>
                            <m:sSubSup>
                              <m:sSubSupPr>
                                <m:ctrlPr>
                                  <a:rPr kumimoji="1" lang="en-US" altLang="ko-KR" sz="3600" i="1">
                                    <a:latin typeface="Cambria Math" panose="02040503050406030204" pitchFamily="18" charset="0"/>
                                    <a:ea typeface="Spoqa Han Sans Neo Bold" panose="020B0500000000000000" pitchFamily="34" charset="-128"/>
                                    <a:sym typeface="Wingdings" pitchFamily="2" charset="2"/>
                                  </a:rPr>
                                </m:ctrlPr>
                              </m:sSubSupPr>
                              <m:e>
                                <m:r>
                                  <a:rPr kumimoji="1" lang="en-US" altLang="ko-KR" sz="3600" i="1">
                                    <a:latin typeface="Cambria Math" panose="02040503050406030204" pitchFamily="18" charset="0"/>
                                    <a:ea typeface="Spoqa Han Sans Neo Bold" panose="020B0500000000000000" pitchFamily="34" charset="-128"/>
                                    <a:sym typeface="Wingdings" pitchFamily="2" charset="2"/>
                                  </a:rPr>
                                  <m:t>𝑥</m:t>
                                </m:r>
                              </m:e>
                              <m:sub>
                                <m:r>
                                  <a:rPr kumimoji="1" lang="en-US" altLang="ko-KR" sz="3600" i="1">
                                    <a:latin typeface="Cambria Math" panose="02040503050406030204" pitchFamily="18" charset="0"/>
                                    <a:ea typeface="Spoqa Han Sans Neo Bold" panose="020B0500000000000000" pitchFamily="34" charset="-128"/>
                                    <a:sym typeface="Wingdings" pitchFamily="2" charset="2"/>
                                  </a:rPr>
                                  <m:t>𝑖</m:t>
                                </m:r>
                              </m:sub>
                              <m:sup>
                                <m:r>
                                  <a:rPr kumimoji="1" lang="en-US" altLang="ko-KR" sz="3600" i="1">
                                    <a:latin typeface="Cambria Math" panose="02040503050406030204" pitchFamily="18" charset="0"/>
                                    <a:ea typeface="Spoqa Han Sans Neo Bold" panose="020B0500000000000000" pitchFamily="34" charset="-128"/>
                                    <a:sym typeface="Wingdings" pitchFamily="2" charset="2"/>
                                  </a:rPr>
                                  <m:t>𝑛</m:t>
                                </m:r>
                              </m:sup>
                            </m:sSubSup>
                            <m:r>
                              <a:rPr kumimoji="1" lang="en-US" altLang="ko-KR" sz="3600" i="1">
                                <a:latin typeface="Cambria Math" panose="02040503050406030204" pitchFamily="18" charset="0"/>
                                <a:ea typeface="Spoqa Han Sans Neo Bold" panose="020B0500000000000000" pitchFamily="34" charset="-128"/>
                                <a:sym typeface="Wingdings" pitchFamily="2" charset="2"/>
                              </a:rPr>
                              <m:t>)</m:t>
                            </m:r>
                          </m:e>
                        </m:nary>
                      </m:e>
                    </m:rad>
                  </m:oMath>
                </a14:m>
                <a:endParaRPr kumimoji="1" lang="en-US" altLang="ko-KR" sz="3600" dirty="0">
                  <a:latin typeface="Spoqa Han Sans Neo" panose="020B0500000000000000" pitchFamily="34" charset="-128"/>
                  <a:ea typeface="Spoqa Han Sans Neo" panose="020B0500000000000000" pitchFamily="34" charset="-128"/>
                  <a:sym typeface="SpoqaHanSans-Bold"/>
                </a:endParaRPr>
              </a:p>
            </p:txBody>
          </p:sp>
        </mc:Choice>
        <mc:Fallback xmlns="">
          <p:sp>
            <p:nvSpPr>
              <p:cNvPr id="13" name="Shape 133">
                <a:extLst>
                  <a:ext uri="{FF2B5EF4-FFF2-40B4-BE49-F238E27FC236}">
                    <a16:creationId xmlns:a16="http://schemas.microsoft.com/office/drawing/2014/main" id="{D4D2B9D6-CDF6-164A-8190-40E63A25C33C}"/>
                  </a:ext>
                </a:extLst>
              </p:cNvPr>
              <p:cNvSpPr>
                <a:spLocks noRot="1" noChangeAspect="1" noMove="1" noResize="1" noEditPoints="1" noAdjustHandles="1" noChangeArrowheads="1" noChangeShapeType="1" noTextEdit="1"/>
              </p:cNvSpPr>
              <p:nvPr/>
            </p:nvSpPr>
            <p:spPr>
              <a:xfrm>
                <a:off x="1966069" y="3762332"/>
                <a:ext cx="21401931" cy="8045536"/>
              </a:xfrm>
              <a:prstGeom prst="rect">
                <a:avLst/>
              </a:prstGeom>
              <a:blipFill>
                <a:blip r:embed="rId4"/>
                <a:stretch>
                  <a:fillRect l="-1424" t="-2050" b="-16404"/>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ko-Kore-KR" altLang="en-US">
                    <a:noFill/>
                  </a:rPr>
                  <a:t> </a:t>
                </a:r>
              </a:p>
            </p:txBody>
          </p:sp>
        </mc:Fallback>
      </mc:AlternateContent>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6" name="Shape 223">
            <a:extLst>
              <a:ext uri="{FF2B5EF4-FFF2-40B4-BE49-F238E27FC236}">
                <a16:creationId xmlns:a16="http://schemas.microsoft.com/office/drawing/2014/main" id="{8D74E8F3-A10F-EB48-8159-571D0790DA25}"/>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p:spTree>
    <p:extLst>
      <p:ext uri="{BB962C8B-B14F-4D97-AF65-F5344CB8AC3E}">
        <p14:creationId xmlns:p14="http://schemas.microsoft.com/office/powerpoint/2010/main" val="85179847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3537</TotalTime>
  <Words>6307</Words>
  <Application>Microsoft Macintosh PowerPoint</Application>
  <PresentationFormat>사용자 지정</PresentationFormat>
  <Paragraphs>879</Paragraphs>
  <Slides>80</Slides>
  <Notes>72</Notes>
  <HiddenSlides>2</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80</vt:i4>
      </vt:variant>
    </vt:vector>
  </HeadingPairs>
  <TitlesOfParts>
    <vt:vector size="93" baseType="lpstr">
      <vt:lpstr>Spoqa Han Sans</vt:lpstr>
      <vt:lpstr>Spoqa Han Sans Neo</vt:lpstr>
      <vt:lpstr>Spoqa Han Sans Neo Bold</vt:lpstr>
      <vt:lpstr>SpoqaHanSans-Bold</vt:lpstr>
      <vt:lpstr>SpoqaHanSans-Light</vt:lpstr>
      <vt:lpstr>Arial</vt:lpstr>
      <vt:lpstr>Calibri</vt:lpstr>
      <vt:lpstr>Calibri Light</vt:lpstr>
      <vt:lpstr>Cambria Math</vt:lpstr>
      <vt:lpstr>Helvetica</vt:lpstr>
      <vt:lpstr>Roboto</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jh_lee@fastcampus.co.kr</dc:creator>
  <cp:lastModifiedBy>jbpark0614@gmail.com</cp:lastModifiedBy>
  <cp:revision>92</cp:revision>
  <dcterms:created xsi:type="dcterms:W3CDTF">2021-04-05T07:22:06Z</dcterms:created>
  <dcterms:modified xsi:type="dcterms:W3CDTF">2021-07-19T16:46:41Z</dcterms:modified>
</cp:coreProperties>
</file>